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65" r:id="rId4"/>
    <p:sldId id="258" r:id="rId5"/>
    <p:sldId id="259" r:id="rId6"/>
    <p:sldId id="260" r:id="rId7"/>
    <p:sldId id="267" r:id="rId8"/>
    <p:sldId id="268" r:id="rId9"/>
    <p:sldId id="263" r:id="rId10"/>
    <p:sldId id="264" r:id="rId11"/>
    <p:sldId id="277" r:id="rId12"/>
    <p:sldId id="276" r:id="rId13"/>
    <p:sldId id="278" r:id="rId14"/>
    <p:sldId id="280" r:id="rId15"/>
    <p:sldId id="279" r:id="rId16"/>
    <p:sldId id="281" r:id="rId17"/>
    <p:sldId id="271" r:id="rId18"/>
    <p:sldId id="272" r:id="rId19"/>
    <p:sldId id="282" r:id="rId20"/>
    <p:sldId id="274" r:id="rId21"/>
    <p:sldId id="275" r:id="rId22"/>
    <p:sldId id="283" r:id="rId23"/>
    <p:sldId id="284" r:id="rId24"/>
    <p:sldId id="285" r:id="rId25"/>
    <p:sldId id="287" r:id="rId26"/>
    <p:sldId id="288" r:id="rId27"/>
    <p:sldId id="289" r:id="rId28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30"/>
    </p:embeddedFont>
    <p:embeddedFont>
      <p:font typeface="Century Gothic" panose="020B0502020202020204" pitchFamily="34" charset="0"/>
      <p:regular r:id="rId31"/>
      <p:bold r:id="rId32"/>
      <p:italic r:id="rId33"/>
      <p:boldItalic r:id="rId34"/>
    </p:embeddedFont>
    <p:embeddedFont>
      <p:font typeface="Montserrat" panose="00000500000000000000" pitchFamily="2" charset="0"/>
      <p:regular r:id="rId35"/>
      <p:bold r:id="rId36"/>
      <p:italic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  <p:embeddedFont>
      <p:font typeface="Verdana" panose="020B0604030504040204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d08f57e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gbd08f57e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02975" y="66525"/>
            <a:ext cx="348619" cy="35795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eb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5750" y="509500"/>
            <a:ext cx="8512500" cy="3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4200" b="1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           Capstone Project</a:t>
            </a:r>
            <a:br>
              <a:rPr lang="en-US" sz="3600">
                <a:solidFill>
                  <a:srgbClr val="CC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3600">
                <a:solidFill>
                  <a:srgbClr val="CC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		</a:t>
            </a:r>
            <a:r>
              <a:rPr lang="en-US" sz="3600" b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Airbnb analysis</a:t>
            </a:r>
            <a:br>
              <a:rPr lang="en-US" sz="3600" b="1">
                <a:solidFill>
                  <a:srgbClr val="00C7FA"/>
                </a:solidFill>
                <a:latin typeface="Algerian"/>
                <a:ea typeface="Algerian"/>
                <a:cs typeface="Algerian"/>
                <a:sym typeface="Algerian"/>
              </a:rPr>
            </a:br>
            <a:br>
              <a:rPr lang="en-US" sz="3600" b="1">
                <a:solidFill>
                  <a:srgbClr val="00C7FA"/>
                </a:solidFill>
                <a:latin typeface="Algerian"/>
                <a:ea typeface="Algerian"/>
                <a:cs typeface="Algerian"/>
                <a:sym typeface="Algerian"/>
              </a:rPr>
            </a:br>
            <a:r>
              <a:rPr lang="en-US" sz="3600" b="1">
                <a:solidFill>
                  <a:srgbClr val="00C7FA"/>
                </a:solidFill>
                <a:latin typeface="Algerian"/>
                <a:ea typeface="Algerian"/>
                <a:cs typeface="Algerian"/>
                <a:sym typeface="Algerian"/>
              </a:rPr>
              <a:t>			  </a:t>
            </a:r>
            <a:r>
              <a:rPr lang="en-US" sz="3600" b="1">
                <a:solidFill>
                  <a:schemeClr val="lt1"/>
                </a:solidFill>
                <a:latin typeface="Times New Roman" panose="02020603050405020304" pitchFamily="18" charset="0"/>
                <a:ea typeface="Algerian"/>
                <a:cs typeface="Times New Roman" panose="02020603050405020304" pitchFamily="18" charset="0"/>
                <a:sym typeface="Montserrat"/>
              </a:rPr>
              <a:t>Prajwal M V</a:t>
            </a:r>
            <a:endParaRPr sz="3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1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1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9"/>
          <p:cNvSpPr txBox="1">
            <a:spLocks noGrp="1"/>
          </p:cNvSpPr>
          <p:nvPr>
            <p:ph type="title"/>
          </p:nvPr>
        </p:nvSpPr>
        <p:spPr>
          <a:xfrm>
            <a:off x="0" y="308812"/>
            <a:ext cx="8768505" cy="53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solidFill>
                  <a:schemeClr val="tx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Correlation between Variables</a:t>
            </a:r>
            <a:endParaRPr sz="3600" b="1">
              <a:solidFill>
                <a:schemeClr val="tx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Google Shape;106;p9"/>
          <p:cNvSpPr txBox="1">
            <a:spLocks noGrp="1"/>
          </p:cNvSpPr>
          <p:nvPr>
            <p:ph type="body" idx="1"/>
          </p:nvPr>
        </p:nvSpPr>
        <p:spPr>
          <a:xfrm>
            <a:off x="0" y="1394459"/>
            <a:ext cx="4046220" cy="3174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800"/>
              <a:buFont typeface="Arial"/>
              <a:buChar char="•"/>
            </a:pPr>
            <a:r>
              <a:rPr lang="en-US" sz="1400">
                <a:solidFill>
                  <a:srgbClr val="080808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Attached heat map helps us understand the correlation between the variables of our dataset.</a:t>
            </a:r>
            <a:endParaRPr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800"/>
              <a:buNone/>
            </a:pPr>
            <a:endParaRPr sz="1400">
              <a:solidFill>
                <a:srgbClr val="080808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800"/>
              <a:buFont typeface="Arial"/>
              <a:buNone/>
            </a:pPr>
            <a:endParaRPr sz="1400">
              <a:solidFill>
                <a:srgbClr val="080808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800"/>
              <a:buFont typeface="Arial"/>
              <a:buChar char="•"/>
            </a:pPr>
            <a:r>
              <a:rPr lang="en-US" sz="1400">
                <a:solidFill>
                  <a:srgbClr val="080808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(host_id ,review_per_month),(host_id, availability_365) are sets of positively correlated variables.</a:t>
            </a:r>
            <a:endParaRPr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800"/>
              <a:buFont typeface="Arial"/>
              <a:buNone/>
            </a:pPr>
            <a:endParaRPr sz="1400">
              <a:solidFill>
                <a:srgbClr val="080808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800"/>
              <a:buNone/>
            </a:pPr>
            <a:endParaRPr sz="1400">
              <a:solidFill>
                <a:srgbClr val="080808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800"/>
              <a:buFont typeface="Arial"/>
              <a:buChar char="•"/>
            </a:pPr>
            <a:r>
              <a:rPr lang="en-US" sz="1400">
                <a:solidFill>
                  <a:srgbClr val="080808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Correlation for other sets is mostly close to zero.</a:t>
            </a:r>
            <a:endParaRPr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800"/>
              <a:buNone/>
            </a:pPr>
            <a:endParaRPr sz="1200">
              <a:solidFill>
                <a:srgbClr val="08080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21350AC-B0B0-1FB7-ED60-9A7EF8E8D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260" y="723014"/>
            <a:ext cx="4416245" cy="411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8D1BF-A26C-CAF3-B7ED-5FE7B1B79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286" y="118960"/>
            <a:ext cx="8520600" cy="572700"/>
          </a:xfrm>
        </p:spPr>
        <p:txBody>
          <a:bodyPr/>
          <a:lstStyle/>
          <a:p>
            <a:r>
              <a:rPr lang="en-US" b="1" i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Top 10 host IDs that owns the maximum number of Airbnbs in the New York City</a:t>
            </a:r>
            <a:br>
              <a:rPr lang="en-US" b="1" i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BA1C95-5B57-E878-805C-BF2646CDE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b="0" i="0" u="none" strike="noStrike" cap="none">
                <a:solidFill>
                  <a:srgbClr val="21212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Host Sonder(NYC) with host_id 219517861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 b="0" i="0" u="none" strike="noStrike" cap="none">
                <a:solidFill>
                  <a:srgbClr val="21212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has hosted most customers 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marR="0" lvl="0" indent="-57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b="0" i="0" u="none" strike="noStrike" cap="none">
              <a:solidFill>
                <a:srgbClr val="212121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b="0" i="0" u="none" strike="noStrike" cap="none">
              <a:solidFill>
                <a:srgbClr val="212121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b="0" i="0" u="none" strike="noStrike" cap="none">
                <a:solidFill>
                  <a:srgbClr val="21212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Host, Blueground with host_id 107434423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 b="0" i="0" u="none" strike="noStrike" cap="none">
                <a:solidFill>
                  <a:srgbClr val="21212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is the second-highest customers hosted.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marR="0" lvl="0" indent="-57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b="0" i="0" u="none" strike="noStrike" cap="none">
              <a:solidFill>
                <a:srgbClr val="212121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171450" marR="0" lvl="0" indent="-57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b="0" i="0" u="none" strike="noStrike" cap="none">
              <a:solidFill>
                <a:srgbClr val="212121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b="0" i="0" u="none" strike="noStrike" cap="none">
                <a:solidFill>
                  <a:srgbClr val="21212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Host, Kara with host_id 30283594 has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>
                <a:solidFill>
                  <a:srgbClr val="21212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i</a:t>
            </a:r>
            <a:r>
              <a:rPr lang="en-US" b="0" i="0" u="none" strike="noStrike" cap="none">
                <a:solidFill>
                  <a:srgbClr val="21212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s the third highest customers.</a:t>
            </a:r>
          </a:p>
          <a:p>
            <a:pPr marL="171450" marR="0" lvl="0" indent="-57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b="0" i="0" u="none" strike="noStrike" cap="none">
              <a:solidFill>
                <a:srgbClr val="212121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b="0" i="0" u="none" strike="noStrike" cap="none">
              <a:solidFill>
                <a:srgbClr val="212121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171450" marR="0" lvl="0" indent="-57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b="0" i="0" u="none" strike="noStrike" cap="none">
              <a:solidFill>
                <a:srgbClr val="212121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171450" marR="0" lvl="0" indent="-57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b="0" i="0" u="none" strike="noStrike" cap="none">
              <a:solidFill>
                <a:srgbClr val="212121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171450" marR="0" lvl="0" indent="-57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2A86B6-B379-3677-A007-53D8F1D44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619" y="1070343"/>
            <a:ext cx="4176306" cy="349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36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"/>
          <p:cNvSpPr txBox="1">
            <a:spLocks noGrp="1"/>
          </p:cNvSpPr>
          <p:nvPr>
            <p:ph type="title"/>
          </p:nvPr>
        </p:nvSpPr>
        <p:spPr>
          <a:xfrm>
            <a:off x="-1" y="345086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Bookings made in each borough.</a:t>
            </a:r>
            <a:br>
              <a:rPr lang="en-US" sz="3600" b="1" i="0">
                <a:solidFill>
                  <a:srgbClr val="FF0000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</a:br>
            <a:endParaRPr sz="36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Google Shape;113;p10"/>
          <p:cNvSpPr txBox="1"/>
          <p:nvPr/>
        </p:nvSpPr>
        <p:spPr>
          <a:xfrm>
            <a:off x="-1" y="1332614"/>
            <a:ext cx="4238847" cy="28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21212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rgbClr val="21212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200" b="1" i="0" u="none" strike="noStrike" cap="none">
                <a:solidFill>
                  <a:srgbClr val="212121"/>
                </a:solidFill>
                <a:latin typeface="Verdana"/>
                <a:ea typeface="Verdana"/>
                <a:cs typeface="Verdana"/>
                <a:sym typeface="Verdana"/>
              </a:rPr>
              <a:t>Manhattan</a:t>
            </a:r>
            <a:r>
              <a:rPr lang="en-US" sz="1200" b="0" i="0" u="none" strike="noStrike" cap="none">
                <a:solidFill>
                  <a:srgbClr val="212121"/>
                </a:solidFill>
                <a:latin typeface="Verdana"/>
                <a:ea typeface="Verdana"/>
                <a:cs typeface="Verdana"/>
                <a:sym typeface="Verdana"/>
              </a:rPr>
              <a:t> has the most bookings with 21661.</a:t>
            </a:r>
            <a:endParaRPr/>
          </a:p>
          <a:p>
            <a:pPr marL="171450" marR="0" lvl="0" indent="-57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200" b="0" i="0" u="none" strike="noStrike" cap="none">
              <a:solidFill>
                <a:srgbClr val="21212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71450" marR="0" lvl="0" indent="-57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200" b="0" i="0" u="none" strike="noStrike" cap="none">
              <a:solidFill>
                <a:srgbClr val="21212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212121"/>
                </a:solidFill>
                <a:latin typeface="Verdana"/>
                <a:ea typeface="Verdana"/>
                <a:cs typeface="Verdana"/>
                <a:sym typeface="Verdana"/>
              </a:rPr>
              <a:t>Brooklyn is the second-highest with 20104 bookings.</a:t>
            </a:r>
            <a:endParaRPr/>
          </a:p>
          <a:p>
            <a:pPr marL="171450" marR="0" lvl="0" indent="-57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200" b="0" i="0" u="none" strike="noStrike" cap="none">
              <a:solidFill>
                <a:srgbClr val="21212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71450" marR="0" lvl="0" indent="-57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200" b="0" i="0" u="none" strike="noStrike" cap="none">
              <a:solidFill>
                <a:srgbClr val="21212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212121"/>
                </a:solidFill>
                <a:latin typeface="Verdana"/>
                <a:ea typeface="Verdana"/>
                <a:cs typeface="Verdana"/>
                <a:sym typeface="Verdana"/>
              </a:rPr>
              <a:t>The Bronx and Staten Island trail the pack with 1091 and 373 bookings.</a:t>
            </a:r>
            <a:endParaRPr/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21212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21212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21212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15752" y="1430655"/>
            <a:ext cx="4905375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C29FC-914D-8CDC-C512-63659653E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79319"/>
            <a:ext cx="8520600" cy="572700"/>
          </a:xfrm>
        </p:spPr>
        <p:txBody>
          <a:bodyPr/>
          <a:lstStyle/>
          <a:p>
            <a:r>
              <a:rPr lang="en-US" b="1" i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Airbnbs on the basis of room types</a:t>
            </a:r>
            <a:br>
              <a:rPr lang="en-US" b="1" i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>
              <a:solidFill>
                <a:schemeClr val="tx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C2540-EE44-E5D5-A71B-334DB92A2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30008" y="1688225"/>
            <a:ext cx="5302291" cy="2880649"/>
          </a:xfrm>
        </p:spPr>
        <p:txBody>
          <a:bodyPr/>
          <a:lstStyle/>
          <a:p>
            <a:r>
              <a:rPr lang="en-US"/>
              <a:t>     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8FE567F-F34B-91F6-B092-2CB6287A5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466" y="1017725"/>
            <a:ext cx="4543834" cy="381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201D02-34CD-C9DC-0949-BAA2A6879D60}"/>
              </a:ext>
            </a:extLst>
          </p:cNvPr>
          <p:cNvSpPr txBox="1"/>
          <p:nvPr/>
        </p:nvSpPr>
        <p:spPr>
          <a:xfrm>
            <a:off x="474921" y="1573619"/>
            <a:ext cx="381354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Shared room are lot less in comparison to other room types.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It can be seen that count of entire home and private room is too high, so people would be booking them a lot</a:t>
            </a:r>
          </a:p>
        </p:txBody>
      </p:sp>
    </p:spTree>
    <p:extLst>
      <p:ext uri="{BB962C8B-B14F-4D97-AF65-F5344CB8AC3E}">
        <p14:creationId xmlns:p14="http://schemas.microsoft.com/office/powerpoint/2010/main" val="2964865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24CBE-9F1D-E83E-7F2C-1FFC315A3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906" y="69341"/>
            <a:ext cx="8520600" cy="572700"/>
          </a:xfrm>
        </p:spPr>
        <p:txBody>
          <a:bodyPr/>
          <a:lstStyle/>
          <a:p>
            <a:r>
              <a:rPr lang="en-US" b="1" i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Top 20 neighbourhoods having maximum number of Airbnb</a:t>
            </a:r>
            <a:br>
              <a:rPr lang="en-US" b="0" i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>
                <a:solidFill>
                  <a:schemeClr val="tx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>
              <a:solidFill>
                <a:schemeClr val="tx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CFDE336-6EEB-2A37-D0A8-862054EFE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3" y="850604"/>
            <a:ext cx="7723187" cy="429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104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C4601-73CB-CE23-5C9D-998A40C64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67295"/>
            <a:ext cx="8520600" cy="572700"/>
          </a:xfrm>
        </p:spPr>
        <p:txBody>
          <a:bodyPr/>
          <a:lstStyle/>
          <a:p>
            <a:r>
              <a:rPr lang="en-US" b="1" i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Price distribution of the Airbnbs across the New York City  below $200</a:t>
            </a:r>
            <a:br>
              <a:rPr lang="en-US" b="1" i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>
              <a:solidFill>
                <a:schemeClr val="tx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C58354-B01A-BE57-ADF8-0EB2C09DD1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2809925"/>
          </a:xfrm>
        </p:spPr>
        <p:txBody>
          <a:bodyPr/>
          <a:lstStyle/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C3455B4-3208-4526-AE89-ABFA5D71A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8388"/>
            <a:ext cx="9144000" cy="300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7BDB16-3839-772F-6AE6-398165F9138A}"/>
              </a:ext>
            </a:extLst>
          </p:cNvPr>
          <p:cNvSpPr txBox="1"/>
          <p:nvPr/>
        </p:nvSpPr>
        <p:spPr>
          <a:xfrm>
            <a:off x="254000" y="3943171"/>
            <a:ext cx="83021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• Only a few Airbnbs had a price above $200, so to obtain a good distribution and to include maximum data we excluded the Airbnbs above the price range of $200. </a:t>
            </a:r>
          </a:p>
          <a:p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• Below a price $100 we can see a larger distribution of Airbnbs.</a:t>
            </a:r>
          </a:p>
        </p:txBody>
      </p:sp>
    </p:spTree>
    <p:extLst>
      <p:ext uri="{BB962C8B-B14F-4D97-AF65-F5344CB8AC3E}">
        <p14:creationId xmlns:p14="http://schemas.microsoft.com/office/powerpoint/2010/main" val="3683289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2"/>
          <p:cNvSpPr txBox="1">
            <a:spLocks noGrp="1"/>
          </p:cNvSpPr>
          <p:nvPr>
            <p:ph type="title"/>
          </p:nvPr>
        </p:nvSpPr>
        <p:spPr>
          <a:xfrm>
            <a:off x="0" y="220981"/>
            <a:ext cx="9144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solidFill>
                  <a:schemeClr val="tx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Types of rooms each borough has to offer</a:t>
            </a:r>
            <a:br>
              <a:rPr lang="en-US" sz="3600" b="1" i="0">
                <a:solidFill>
                  <a:schemeClr val="tx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</a:br>
            <a:endParaRPr sz="3600" b="1">
              <a:solidFill>
                <a:schemeClr val="tx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Google Shape;128;p12"/>
          <p:cNvSpPr txBox="1"/>
          <p:nvPr/>
        </p:nvSpPr>
        <p:spPr>
          <a:xfrm>
            <a:off x="76200" y="1333500"/>
            <a:ext cx="4695825" cy="5016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600" b="1" i="0" u="none" strike="noStrike" cap="none">
                <a:solidFill>
                  <a:srgbClr val="09272E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Manhattan</a:t>
            </a:r>
            <a:r>
              <a:rPr lang="en-US" sz="1600" b="0" i="0" u="none" strike="noStrike" cap="none">
                <a:solidFill>
                  <a:srgbClr val="09272E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 leads the group with the most rooms bookings, Customer prefer </a:t>
            </a:r>
            <a:r>
              <a:rPr lang="en-US" sz="1600" b="1" i="0" u="none" strike="noStrike" cap="none">
                <a:solidFill>
                  <a:srgbClr val="09272E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Entire homes</a:t>
            </a:r>
            <a:r>
              <a:rPr lang="en-US" sz="1600" b="0" i="0" u="none" strike="noStrike" cap="none">
                <a:solidFill>
                  <a:srgbClr val="09272E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 more compared to Private rooms in Manhattan.</a:t>
            </a:r>
            <a:endParaRPr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9272E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9272E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9272E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Customer in Brooklyn prefer </a:t>
            </a:r>
            <a:r>
              <a:rPr lang="en-US" sz="1600" b="1" i="0" u="none" strike="noStrike" cap="none">
                <a:solidFill>
                  <a:srgbClr val="09272E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Private rooms</a:t>
            </a:r>
            <a:r>
              <a:rPr lang="en-US" sz="1600" b="0" i="0" u="none" strike="noStrike" cap="none">
                <a:solidFill>
                  <a:srgbClr val="09272E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 more than  </a:t>
            </a:r>
            <a:r>
              <a:rPr lang="en-US" sz="1600" b="1" i="0" u="none" strike="noStrike" cap="none">
                <a:solidFill>
                  <a:srgbClr val="09272E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Entire rooms.</a:t>
            </a:r>
            <a:endParaRPr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i="0" u="none" strike="noStrike" cap="none">
              <a:solidFill>
                <a:srgbClr val="09272E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285750" marR="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600" b="1" i="0" u="none" strike="noStrike" cap="none">
              <a:solidFill>
                <a:srgbClr val="09272E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9272E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Except in Manhattan all the other boroughs have more bookings for a private room.</a:t>
            </a:r>
            <a:endParaRPr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9272E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285750" marR="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600" b="0" i="0" u="none" strike="noStrike" cap="none">
              <a:solidFill>
                <a:srgbClr val="09272E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2857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9272E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Shared rooms are the least preferred type across all the boroughs of </a:t>
            </a:r>
            <a:r>
              <a:rPr lang="en-US" sz="1600" b="1" i="0" u="none" strike="noStrike" cap="none">
                <a:solidFill>
                  <a:srgbClr val="09272E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NYC</a:t>
            </a:r>
            <a:r>
              <a:rPr lang="en-US" sz="1600" b="0" i="0" u="none" strike="noStrike" cap="none">
                <a:solidFill>
                  <a:srgbClr val="09272E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.</a:t>
            </a:r>
            <a:endParaRPr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i="0" u="none" strike="noStrike" cap="none">
              <a:solidFill>
                <a:srgbClr val="09272E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i="0" u="none" strike="noStrike" cap="none">
              <a:solidFill>
                <a:srgbClr val="09272E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285750" marR="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600" b="1" i="0" u="none" strike="noStrike" cap="none">
              <a:solidFill>
                <a:srgbClr val="09272E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9272E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157E404-A366-45EA-5F48-F82683818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502" y="649288"/>
            <a:ext cx="4451498" cy="384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8A50-6684-B2A5-3EE9-A35C0B588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5412"/>
            <a:ext cx="9562213" cy="503275"/>
          </a:xfrm>
        </p:spPr>
        <p:txBody>
          <a:bodyPr/>
          <a:lstStyle/>
          <a:p>
            <a:r>
              <a:rPr lang="en-US" b="1" i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Price distribution of Airbnbs on the basis of</a:t>
            </a:r>
            <a:br>
              <a:rPr lang="en-US" b="1" i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i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neighbourhood groups</a:t>
            </a:r>
            <a:br>
              <a:rPr lang="en-US" b="0" i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>
              <a:solidFill>
                <a:schemeClr val="tx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6663F-B863-2A3A-5C81-22D3F8594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4058" y="1152475"/>
            <a:ext cx="8058242" cy="2534676"/>
          </a:xfrm>
        </p:spPr>
        <p:txBody>
          <a:bodyPr/>
          <a:lstStyle/>
          <a:p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9A80E89-CCE3-D200-86FF-EBC7ADEF0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5541"/>
            <a:ext cx="8647814" cy="316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B973BF-B390-E83C-E782-829066047EC7}"/>
              </a:ext>
            </a:extLst>
          </p:cNvPr>
          <p:cNvSpPr txBox="1"/>
          <p:nvPr/>
        </p:nvSpPr>
        <p:spPr>
          <a:xfrm>
            <a:off x="377165" y="4084829"/>
            <a:ext cx="85205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• Queens, Staten Island and Bronx have the price distribution below its mean price around 50. </a:t>
            </a: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• In comparison to other neighborhood groups, Brooklyn and Manhattan has a greater distribution above the price of 100 that concludes these areas have costlier hotels in the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New York City</a:t>
            </a:r>
          </a:p>
        </p:txBody>
      </p:sp>
    </p:spTree>
    <p:extLst>
      <p:ext uri="{BB962C8B-B14F-4D97-AF65-F5344CB8AC3E}">
        <p14:creationId xmlns:p14="http://schemas.microsoft.com/office/powerpoint/2010/main" val="3779121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434F8-E247-2270-D0C8-37C188AC4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021" y="62253"/>
            <a:ext cx="8520600" cy="572700"/>
          </a:xfrm>
        </p:spPr>
        <p:txBody>
          <a:bodyPr/>
          <a:lstStyle/>
          <a:p>
            <a:r>
              <a:rPr lang="en-US" b="1" i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Airbnb prices on the basis of neighbourhood group and room type</a:t>
            </a:r>
            <a:br>
              <a:rPr lang="en-US" sz="3200" b="1" i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b="1">
              <a:solidFill>
                <a:schemeClr val="tx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F1EC895-0F71-8AEB-A8AC-330793570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795" y="820296"/>
            <a:ext cx="9207795" cy="300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5ED8F2-3897-A734-0D52-D03E9885AF67}"/>
              </a:ext>
            </a:extLst>
          </p:cNvPr>
          <p:cNvSpPr txBox="1"/>
          <p:nvPr/>
        </p:nvSpPr>
        <p:spPr>
          <a:xfrm>
            <a:off x="914400" y="3827021"/>
            <a:ext cx="65071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• The price of entire home is very high in all the neighbourhood groups </a:t>
            </a: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• The price of the shared rooms are lesser throughout the neighbourhood group</a:t>
            </a:r>
          </a:p>
        </p:txBody>
      </p:sp>
    </p:spTree>
    <p:extLst>
      <p:ext uri="{BB962C8B-B14F-4D97-AF65-F5344CB8AC3E}">
        <p14:creationId xmlns:p14="http://schemas.microsoft.com/office/powerpoint/2010/main" val="901544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>
            <a:spLocks noGrp="1"/>
          </p:cNvSpPr>
          <p:nvPr>
            <p:ph type="title"/>
          </p:nvPr>
        </p:nvSpPr>
        <p:spPr>
          <a:xfrm>
            <a:off x="0" y="297179"/>
            <a:ext cx="8808720" cy="472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 i="0">
                <a:solidFill>
                  <a:schemeClr val="tx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Availability distribution across New York City</a:t>
            </a:r>
            <a:br>
              <a:rPr lang="en-US" sz="3600" b="1" i="0">
                <a:solidFill>
                  <a:schemeClr val="tx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</a:br>
            <a:endParaRPr sz="3600" b="1">
              <a:solidFill>
                <a:schemeClr val="tx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Google Shape;155;p16"/>
          <p:cNvSpPr txBox="1"/>
          <p:nvPr/>
        </p:nvSpPr>
        <p:spPr>
          <a:xfrm>
            <a:off x="0" y="1363980"/>
            <a:ext cx="4572000" cy="415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21212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Manhattan and Brooklyn have very similar distribution with peaks close to zero.</a:t>
            </a:r>
            <a:endParaRPr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600" b="0" i="0" u="none" strike="noStrike" cap="none">
              <a:solidFill>
                <a:srgbClr val="212121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212121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21212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This shows most of the rooms are mostly booked in Manhattan and Brooklyn.</a:t>
            </a:r>
            <a:endParaRPr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600" b="0" i="0" u="none" strike="noStrike" cap="none">
              <a:solidFill>
                <a:srgbClr val="212121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600" b="0" i="0" u="none" strike="noStrike" cap="none">
              <a:solidFill>
                <a:srgbClr val="212121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21212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Availability of rooms is more evenly distributed compared to Brooklyn and Manhattan.</a:t>
            </a:r>
            <a:endParaRPr sz="1600" b="0" i="0" u="none" strike="noStrike" cap="none">
              <a:solidFill>
                <a:srgbClr val="212121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600" b="0" i="0" u="none" strike="noStrike" cap="none">
              <a:solidFill>
                <a:srgbClr val="212121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600" b="0" i="0" u="none" strike="noStrike" cap="none">
              <a:solidFill>
                <a:srgbClr val="212121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21212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21212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</a:br>
            <a:endParaRPr sz="1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993C3F4-F0EB-4EC2-3C2F-C8E97B08A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480" y="1162493"/>
            <a:ext cx="3912780" cy="398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15750" y="509500"/>
            <a:ext cx="8512500" cy="3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1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1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192827-CC2B-AD3C-5A01-22A4EF09A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150" y="609600"/>
            <a:ext cx="5981700" cy="39243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6B1D3-518E-21D2-517A-7BB1D1915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1767"/>
            <a:ext cx="8520600" cy="875958"/>
          </a:xfrm>
        </p:spPr>
        <p:txBody>
          <a:bodyPr/>
          <a:lstStyle/>
          <a:p>
            <a:r>
              <a:rPr lang="en-US" b="1">
                <a:solidFill>
                  <a:schemeClr val="tx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 Between Number Of Minimum Nights Spent At Each Neighbourhood Group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FF8CDE-46C5-BEC4-E5A2-2CEDAA68A2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ECFE643-3C2D-F457-CBA3-EE90F2748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8388"/>
            <a:ext cx="9144000" cy="3500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025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DC328-07FF-BACA-C3BD-65422CA01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05" y="104783"/>
            <a:ext cx="8520600" cy="572700"/>
          </a:xfrm>
        </p:spPr>
        <p:txBody>
          <a:bodyPr/>
          <a:lstStyle/>
          <a:p>
            <a:r>
              <a:rPr lang="en-US" b="1" i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Number of reviews received by the Airbnbs on the basis of neighbourhood groups and room types</a:t>
            </a:r>
            <a:br>
              <a:rPr lang="en-US" b="1" i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>
              <a:solidFill>
                <a:schemeClr val="tx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A85C7-81D0-947E-BFFF-9E2DFD6635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443098"/>
            <a:ext cx="8520600" cy="3416400"/>
          </a:xfrm>
        </p:spPr>
        <p:txBody>
          <a:bodyPr/>
          <a:lstStyle/>
          <a:p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FAF792F9-3256-C581-97F5-AE57AF2F1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9960"/>
            <a:ext cx="9144000" cy="341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7451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A36E9-8C72-7B5A-3003-9E39C0AF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552" y="1925"/>
            <a:ext cx="8520600" cy="572700"/>
          </a:xfrm>
        </p:spPr>
        <p:txBody>
          <a:bodyPr/>
          <a:lstStyle/>
          <a:p>
            <a:r>
              <a:rPr lang="en-US" b="1" i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Top 20 neighbourhoods who received the maximum number of reviews</a:t>
            </a:r>
            <a:br>
              <a:rPr lang="en-US" b="1" i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>
              <a:solidFill>
                <a:schemeClr val="tx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77870-64AE-A392-9653-0B483DA9C4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3733DD2B-C761-7A2C-8E37-E6A5AD68E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6344"/>
            <a:ext cx="9144000" cy="416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2847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F57C2-0CE3-B27C-8D4D-E247F4166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07562"/>
            <a:ext cx="8520600" cy="572700"/>
          </a:xfrm>
        </p:spPr>
        <p:txBody>
          <a:bodyPr/>
          <a:lstStyle/>
          <a:p>
            <a:r>
              <a:rPr lang="en-US" b="1" i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Top 10 reviewed host IDs</a:t>
            </a:r>
            <a:br>
              <a:rPr lang="en-US" b="1" i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BD6AF0-F86E-47F4-6875-10DB319B9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896658"/>
            <a:ext cx="8520600" cy="3118784"/>
          </a:xfrm>
        </p:spPr>
        <p:txBody>
          <a:bodyPr/>
          <a:lstStyle/>
          <a:p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ACA20745-9603-35DD-91ED-B21416411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8990"/>
            <a:ext cx="9144000" cy="442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832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24BBA-ED45-7D2B-57F6-4CCD1A573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2" y="24285"/>
            <a:ext cx="8520600" cy="572700"/>
          </a:xfrm>
        </p:spPr>
        <p:txBody>
          <a:bodyPr/>
          <a:lstStyle/>
          <a:p>
            <a:r>
              <a:rPr lang="en-US" b="1" i="0">
                <a:solidFill>
                  <a:schemeClr val="tx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Pricing, Room reviews for room types</a:t>
            </a:r>
            <a:endParaRPr lang="en-US" b="1">
              <a:solidFill>
                <a:schemeClr val="tx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885B23-43FD-5CBF-69B9-F770CBD2D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0816" y="596984"/>
            <a:ext cx="2679593" cy="3976577"/>
          </a:xfrm>
        </p:spPr>
        <p:txBody>
          <a:bodyPr/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21212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Attached joint plot shows us the price variation for room types and the number of reviews.</a:t>
            </a:r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200" b="0" i="0" u="none" strike="noStrike" cap="none">
              <a:solidFill>
                <a:srgbClr val="212121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u="none" strike="noStrike" cap="none">
              <a:solidFill>
                <a:srgbClr val="212121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200" b="1" i="0" u="none" strike="noStrike" cap="none">
                <a:solidFill>
                  <a:srgbClr val="21212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Private rooms</a:t>
            </a:r>
            <a:r>
              <a:rPr lang="en-US" sz="1200" b="0" i="0" u="none" strike="noStrike" cap="none">
                <a:solidFill>
                  <a:srgbClr val="21212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have positively skewed distribution with prices mostly in the range of </a:t>
            </a:r>
            <a:r>
              <a:rPr lang="en-US" sz="1200" b="1" i="0" u="none" strike="noStrike" cap="none">
                <a:solidFill>
                  <a:srgbClr val="21212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0-100 USD.</a:t>
            </a:r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1" i="0" u="none" strike="noStrike" cap="none">
              <a:solidFill>
                <a:srgbClr val="212121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1" i="0" u="none" strike="noStrike" cap="none">
              <a:solidFill>
                <a:srgbClr val="212121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200" b="1" i="0" u="none" strike="noStrike" cap="none">
                <a:solidFill>
                  <a:srgbClr val="21212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Entire home</a:t>
            </a:r>
            <a:r>
              <a:rPr lang="en-US" sz="1200" b="0" i="0" u="none" strike="noStrike" cap="none">
                <a:solidFill>
                  <a:srgbClr val="21212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has more evenly distributed pricing compared to Private, shared rooms</a:t>
            </a:r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1" i="0" u="none" strike="noStrike" cap="none">
              <a:solidFill>
                <a:srgbClr val="212121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1" i="0" u="none" strike="noStrike" cap="none">
              <a:solidFill>
                <a:srgbClr val="212121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200" b="1" i="0" u="none" strike="noStrike" cap="none">
                <a:solidFill>
                  <a:srgbClr val="21212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Room review</a:t>
            </a:r>
            <a:r>
              <a:rPr lang="en-US" sz="1200" b="0" i="0" u="none" strike="noStrike" cap="none">
                <a:solidFill>
                  <a:srgbClr val="21212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is also </a:t>
            </a:r>
            <a:r>
              <a:rPr lang="en-US" sz="1200" b="1" i="0" u="none" strike="noStrike" cap="none">
                <a:solidFill>
                  <a:srgbClr val="21212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positively skewed </a:t>
            </a:r>
            <a:r>
              <a:rPr lang="en-US" sz="1200" b="0" i="0" u="none" strike="noStrike" cap="none">
                <a:solidFill>
                  <a:srgbClr val="21212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with most reviews condensed at zero.</a:t>
            </a:r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u="none" strike="noStrike" cap="none">
              <a:solidFill>
                <a:srgbClr val="212121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u="none" strike="noStrike" cap="none">
              <a:solidFill>
                <a:srgbClr val="212121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200" b="1" i="0" u="none" strike="noStrike" cap="none">
                <a:solidFill>
                  <a:srgbClr val="21212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Shared rooms </a:t>
            </a:r>
            <a:r>
              <a:rPr lang="en-US" sz="1200" b="0" i="0" u="none" strike="noStrike" cap="none">
                <a:solidFill>
                  <a:srgbClr val="21212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are the least reviewed amongst the room types.</a:t>
            </a:r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CO OF AIRBNB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6D1E317-99A4-C053-F180-F57482BB4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474" y="596984"/>
            <a:ext cx="5507665" cy="427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473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>
            <a:spLocks noGrp="1"/>
          </p:cNvSpPr>
          <p:nvPr>
            <p:ph type="title"/>
          </p:nvPr>
        </p:nvSpPr>
        <p:spPr>
          <a:xfrm>
            <a:off x="60157" y="-18310"/>
            <a:ext cx="8832300" cy="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solidFill>
                  <a:schemeClr val="tx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Observations from Airbnb analysis</a:t>
            </a:r>
            <a:endParaRPr b="1">
              <a:solidFill>
                <a:schemeClr val="tx1">
                  <a:lumMod val="60000"/>
                  <a:lumOff val="40000"/>
                </a:schemeClr>
              </a:solidFill>
              <a:latin typeface="Times New Roman" panose="02020603050405020304" pitchFamily="18" charset="0"/>
              <a:ea typeface="Century Gothic"/>
              <a:cs typeface="Times New Roman" panose="02020603050405020304" pitchFamily="18" charset="0"/>
              <a:sym typeface="Century Gothic"/>
            </a:endParaRPr>
          </a:p>
        </p:txBody>
      </p:sp>
      <p:sp>
        <p:nvSpPr>
          <p:cNvPr id="247" name="Google Shape;247;p29"/>
          <p:cNvSpPr txBox="1"/>
          <p:nvPr/>
        </p:nvSpPr>
        <p:spPr>
          <a:xfrm>
            <a:off x="0" y="614150"/>
            <a:ext cx="8952614" cy="4832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>
                <a:solidFill>
                  <a:srgbClr val="21212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Most booking, Most number of hosts:  </a:t>
            </a:r>
            <a:r>
              <a:rPr lang="en-US" b="1" i="0" u="none" strike="noStrike" cap="none">
                <a:solidFill>
                  <a:srgbClr val="21212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Manhattan </a:t>
            </a:r>
            <a:r>
              <a:rPr lang="en-US" b="0" i="0" u="none" strike="noStrike" cap="none">
                <a:solidFill>
                  <a:srgbClr val="21212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followed by </a:t>
            </a:r>
            <a:r>
              <a:rPr lang="en-US" b="1" i="0" u="none" strike="noStrike" cap="none">
                <a:solidFill>
                  <a:srgbClr val="21212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Brooklyn</a:t>
            </a:r>
            <a:r>
              <a:rPr lang="en-US" b="0" i="0" u="none" strike="noStrike" cap="none">
                <a:solidFill>
                  <a:srgbClr val="21212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, Queens, Bronx, and Staten Island.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i="0" u="none" strike="noStrike" cap="none">
              <a:solidFill>
                <a:srgbClr val="212121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>
                <a:solidFill>
                  <a:srgbClr val="21212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Most booked Room Type:  </a:t>
            </a:r>
            <a:r>
              <a:rPr lang="en-US" b="1" i="0" u="none" strike="noStrike" cap="none">
                <a:solidFill>
                  <a:srgbClr val="21212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Private Room</a:t>
            </a:r>
            <a:r>
              <a:rPr lang="en-US" b="0" i="0" u="none" strike="noStrike" cap="none">
                <a:solidFill>
                  <a:srgbClr val="21212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, followed by Entire type, the Shared room is the lowest book.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i="0" u="none" strike="noStrike" cap="none">
              <a:solidFill>
                <a:srgbClr val="212121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171450" marR="0" lvl="0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b="1" i="0" u="none" strike="noStrike" cap="none">
              <a:solidFill>
                <a:srgbClr val="212121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en-US" b="1" i="0" u="none" strike="noStrike" cap="none">
                <a:solidFill>
                  <a:srgbClr val="21212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Manhattan </a:t>
            </a:r>
            <a:r>
              <a:rPr lang="en-US" b="0" i="0" u="none" strike="noStrike" cap="none">
                <a:solidFill>
                  <a:srgbClr val="21212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has more bookings of Entire room compared to Private room. Other boroughs have more bookings of Private rooms compared to the Entire room.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marR="0" lvl="0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b="1" i="0" u="none" strike="noStrike" cap="none">
              <a:solidFill>
                <a:srgbClr val="212121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en-US" b="0" i="0" u="none" strike="noStrike" cap="none">
                <a:solidFill>
                  <a:srgbClr val="21212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Most booked neighborhood is </a:t>
            </a:r>
            <a:r>
              <a:rPr lang="en-US" b="1" i="0" u="none" strike="noStrike" cap="none">
                <a:solidFill>
                  <a:srgbClr val="21212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Williamsburg</a:t>
            </a:r>
            <a:r>
              <a:rPr lang="en-US" b="0" i="0" u="none" strike="noStrike" cap="none">
                <a:solidFill>
                  <a:srgbClr val="21212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, followed by </a:t>
            </a:r>
            <a:r>
              <a:rPr lang="en-US" b="0" i="0" u="none" strike="noStrike" cap="none">
                <a:solidFill>
                  <a:srgbClr val="080808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Bedford-Stuyvesant, Harlem, Bushwick, and Upper West Side. All these neighborhoods belong to </a:t>
            </a:r>
            <a:r>
              <a:rPr lang="en-US" b="1" i="0" u="none" strike="noStrike" cap="none">
                <a:solidFill>
                  <a:srgbClr val="080808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Manhattan</a:t>
            </a:r>
            <a:r>
              <a:rPr lang="en-US" b="0" i="0" u="none" strike="noStrike" cap="none">
                <a:solidFill>
                  <a:srgbClr val="080808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and </a:t>
            </a:r>
            <a:r>
              <a:rPr lang="en-US" b="1" i="0" u="none" strike="noStrike" cap="none">
                <a:solidFill>
                  <a:srgbClr val="080808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Brooklyn</a:t>
            </a:r>
            <a:r>
              <a:rPr lang="en-US" b="0" i="0" u="none" strike="noStrike" cap="none">
                <a:solidFill>
                  <a:srgbClr val="080808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.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marR="0" lvl="0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b="0" i="0" u="none" strike="noStrike" cap="none">
              <a:solidFill>
                <a:srgbClr val="212121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en-US" b="0" i="0" u="none" strike="noStrike" cap="none">
                <a:solidFill>
                  <a:srgbClr val="21212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Average Mandatory number of nights for booking of Entire home is 9, the Shared room is 6 and </a:t>
            </a:r>
            <a:r>
              <a:rPr lang="en-US" b="1" i="0" u="none" strike="noStrike" cap="none">
                <a:solidFill>
                  <a:srgbClr val="21212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lowest </a:t>
            </a:r>
            <a:r>
              <a:rPr lang="en-US" b="0" i="0" u="none" strike="noStrike" cap="none">
                <a:solidFill>
                  <a:srgbClr val="21212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for </a:t>
            </a:r>
            <a:r>
              <a:rPr lang="en-US" b="1" i="0" u="none" strike="noStrike" cap="none">
                <a:solidFill>
                  <a:srgbClr val="21212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Private room </a:t>
            </a:r>
            <a:r>
              <a:rPr lang="en-US" b="0" i="0" u="none" strike="noStrike" cap="none">
                <a:solidFill>
                  <a:srgbClr val="21212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5 nights. 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i="0" u="none" strike="noStrike" cap="none">
              <a:solidFill>
                <a:srgbClr val="212121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en-US" b="1" i="0" u="none" strike="noStrike" cap="none">
                <a:solidFill>
                  <a:srgbClr val="21212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Brooklyn</a:t>
            </a:r>
            <a:r>
              <a:rPr lang="en-US" b="0" i="0" u="none" strike="noStrike" cap="none">
                <a:solidFill>
                  <a:srgbClr val="21212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has the least availability of rooms available for booking followed by Manhattan.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i="0" u="none" strike="noStrike" cap="none">
              <a:solidFill>
                <a:srgbClr val="212121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en-US" b="1" i="0" u="none" strike="noStrike" cap="none">
                <a:solidFill>
                  <a:srgbClr val="21212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Private rooms </a:t>
            </a:r>
            <a:r>
              <a:rPr lang="en-US" b="0" i="0" u="none" strike="noStrike" cap="none">
                <a:solidFill>
                  <a:srgbClr val="21212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are mostly reviewed, Entire homes get the second attention, Shared rooms are least reviewed. Manhattan and Queens are the most reviewed </a:t>
            </a:r>
            <a:r>
              <a:rPr lang="en-US" b="1" i="0" u="none" strike="noStrike" cap="none">
                <a:solidFill>
                  <a:srgbClr val="21212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Boroughs</a:t>
            </a:r>
            <a:r>
              <a:rPr lang="en-US" b="0" i="0" u="none" strike="noStrike" cap="none">
                <a:solidFill>
                  <a:srgbClr val="21212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.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i="0" u="none" strike="noStrike" cap="none">
              <a:solidFill>
                <a:srgbClr val="212121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en-US" b="1" i="0" u="none" strike="noStrike" cap="none">
                <a:solidFill>
                  <a:srgbClr val="21212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Entire Homes </a:t>
            </a:r>
            <a:r>
              <a:rPr lang="en-US" b="0" i="0" u="none" strike="noStrike" cap="none">
                <a:solidFill>
                  <a:srgbClr val="21212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are most </a:t>
            </a:r>
            <a:r>
              <a:rPr lang="en-US" b="1" i="0" u="none" strike="noStrike" cap="none">
                <a:solidFill>
                  <a:srgbClr val="21212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expensive</a:t>
            </a:r>
            <a:r>
              <a:rPr lang="en-US" b="0" i="0" u="none" strike="noStrike" cap="none">
                <a:solidFill>
                  <a:srgbClr val="21212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, followed by Private, Shared rooms, </a:t>
            </a:r>
            <a:r>
              <a:rPr lang="en-US" b="1" i="0" u="none" strike="noStrike" cap="none">
                <a:solidFill>
                  <a:srgbClr val="21212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Manhattan </a:t>
            </a:r>
            <a:r>
              <a:rPr lang="en-US" b="0" i="0" u="none" strike="noStrike" cap="none">
                <a:solidFill>
                  <a:srgbClr val="21212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is the </a:t>
            </a:r>
            <a:r>
              <a:rPr lang="en-US" b="1" i="0" u="none" strike="noStrike" cap="none">
                <a:solidFill>
                  <a:srgbClr val="21212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most expensive </a:t>
            </a:r>
            <a:r>
              <a:rPr lang="en-US" b="0" i="0" u="none" strike="noStrike" cap="none">
                <a:solidFill>
                  <a:srgbClr val="21212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borough for all types of rooms.</a:t>
            </a:r>
            <a:br>
              <a:rPr lang="en-US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</a:br>
            <a:endParaRPr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483CE-6CFE-6CF6-E279-E7F3C92F3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79" y="22731"/>
            <a:ext cx="8520600" cy="517451"/>
          </a:xfrm>
        </p:spPr>
        <p:txBody>
          <a:bodyPr/>
          <a:lstStyle/>
          <a:p>
            <a:r>
              <a:rPr lang="en-US" sz="2800" b="1" i="0">
                <a:solidFill>
                  <a:schemeClr val="tx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Listing names in each Neighborhood</a:t>
            </a:r>
            <a:endParaRPr lang="en-US" b="1">
              <a:solidFill>
                <a:schemeClr val="tx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ACBBA7-70F7-E304-84E4-266B072DC5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BD3192C3-E9A4-6D45-FB2F-03C7E39F7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79" y="744280"/>
            <a:ext cx="8782494" cy="432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9251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E4B53-B862-28E4-211B-F195DBC48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>
                <a:solidFill>
                  <a:schemeClr val="tx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Conclusion</a:t>
            </a:r>
            <a:endParaRPr lang="en-US" b="1">
              <a:solidFill>
                <a:schemeClr val="tx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341116-7494-6B05-CC50-C767113DB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solidFill>
                  <a:srgbClr val="00B0F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Customer Needs  Rental space with </a:t>
            </a:r>
            <a:r>
              <a:rPr lang="en-US" sz="1800" b="1" i="1">
                <a:solidFill>
                  <a:srgbClr val="080808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Cheaper rent, good reviews, lower minimum nights, proximity to transportation services</a:t>
            </a:r>
            <a:r>
              <a:rPr lang="en-US" b="1" i="1">
                <a:solidFill>
                  <a:srgbClr val="080808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and </a:t>
            </a:r>
            <a:r>
              <a:rPr lang="en-US" sz="1800" b="1" i="1">
                <a:solidFill>
                  <a:srgbClr val="080808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good space.</a:t>
            </a:r>
            <a:endParaRPr lang="en-US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800" b="1" i="1">
              <a:solidFill>
                <a:srgbClr val="080808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800">
              <a:solidFill>
                <a:srgbClr val="080808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solidFill>
                  <a:srgbClr val="00B0F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Based on the Word plot, the list of Words that are used to seek Customer attention are:</a:t>
            </a:r>
            <a:endParaRPr lang="en-US" sz="1800">
              <a:solidFill>
                <a:srgbClr val="080808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b="1" i="1">
                <a:solidFill>
                  <a:srgbClr val="080808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Mordern, Beautiful, Private room, Brooklyn, NYC, Central Park, spacious, subway, Williamsburg, Bushwick, times square.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800" b="1" i="1">
              <a:solidFill>
                <a:srgbClr val="080808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614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/>
          <p:nvPr/>
        </p:nvSpPr>
        <p:spPr>
          <a:xfrm>
            <a:off x="1" y="1828801"/>
            <a:ext cx="9144000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2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63636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0" marR="0" lvl="2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63636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285750" marR="0" lvl="2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b="0" i="0" u="none" strike="noStrike" cap="none">
                <a:solidFill>
                  <a:srgbClr val="363636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An online marketplace that involves the renting of property to travelers.</a:t>
            </a:r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2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>
              <a:solidFill>
                <a:srgbClr val="363636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285750" marR="0" lvl="2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b="0" i="0" u="none" strike="noStrike" cap="none">
                <a:solidFill>
                  <a:srgbClr val="363636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Airbnb does not own any of the properties. It provides a platform on which people can rent out their properties or spare rooms to guests.</a:t>
            </a:r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2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>
              <a:solidFill>
                <a:srgbClr val="363636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285750" marR="0" lvl="2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b="0" i="0" u="none" strike="noStrike" cap="none">
                <a:solidFill>
                  <a:srgbClr val="363636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Prices are set by the property owners and money is collected via the Airbnb app.</a:t>
            </a:r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2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>
              <a:solidFill>
                <a:srgbClr val="363636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285750" marR="0" lvl="2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b="0" i="0" u="none" strike="noStrike" cap="none">
                <a:solidFill>
                  <a:srgbClr val="363636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There are many different types of Airbnbs. You can rent a room in someone’s house or a whole island and everything in between.</a:t>
            </a:r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2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i="0" u="none" strike="noStrike" cap="none">
              <a:solidFill>
                <a:srgbClr val="363636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285750" marR="0" lvl="2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b="0" i="0" u="none" strike="noStrike" cap="none">
                <a:solidFill>
                  <a:srgbClr val="363636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Airbnb operates from &gt;65000 cities and 191 countries.</a:t>
            </a:r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2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63636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-134679" y="1182470"/>
            <a:ext cx="566360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Air B</a:t>
            </a:r>
            <a:r>
              <a:rPr lang="en-US" sz="3600" b="0" i="0" u="none" strike="noStrike" cap="none">
                <a:solidFill>
                  <a:srgbClr val="8F8F8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ed a</a:t>
            </a:r>
            <a:r>
              <a:rPr lang="en-US" sz="3600" b="1" i="0" u="none" strike="noStrike" cap="non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</a:t>
            </a:r>
            <a:r>
              <a:rPr lang="en-US" sz="3600" b="0" i="0" u="none" strike="noStrike" cap="none">
                <a:solidFill>
                  <a:srgbClr val="8F8F8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</a:t>
            </a:r>
            <a:r>
              <a:rPr lang="en-US" sz="36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600" b="1" i="0" u="none" strike="noStrike" cap="none">
                <a:solidFill>
                  <a:srgbClr val="FF0000"/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B</a:t>
            </a:r>
            <a:r>
              <a:rPr lang="en-US" sz="3600" b="0" i="0" u="none" strike="noStrike" cap="none">
                <a:solidFill>
                  <a:srgbClr val="8F8F8F"/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reakfast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2" name="Google Shape;6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63609" y="613199"/>
            <a:ext cx="3158226" cy="1534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78BAD-1680-FE00-D883-751A0AB24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			  </a:t>
            </a:r>
            <a:r>
              <a:rPr lang="en-US" sz="2800" b="1" i="0" u="none" strike="noStrike" cap="none">
                <a:solidFill>
                  <a:srgbClr val="8F8F8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How did it start?</a:t>
            </a:r>
            <a:br>
              <a:rPr lang="en-US"/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7CD8E-1790-9CB6-EB72-91F447B34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oogle Shape;67;p3">
            <a:extLst>
              <a:ext uri="{FF2B5EF4-FFF2-40B4-BE49-F238E27FC236}">
                <a16:creationId xmlns:a16="http://schemas.microsoft.com/office/drawing/2014/main" id="{391D439C-1172-D048-ADB8-20C4F238579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110675"/>
            <a:ext cx="9144000" cy="37934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1215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"/>
          <p:cNvSpPr txBox="1">
            <a:spLocks noGrp="1"/>
          </p:cNvSpPr>
          <p:nvPr>
            <p:ph type="title"/>
          </p:nvPr>
        </p:nvSpPr>
        <p:spPr>
          <a:xfrm>
            <a:off x="0" y="445025"/>
            <a:ext cx="9144000" cy="462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City of interest: New York City</a:t>
            </a:r>
            <a:endParaRPr b="1">
              <a:solidFill>
                <a:srgbClr val="FF0000"/>
              </a:solidFill>
              <a:latin typeface="Times New Roman" panose="02020603050405020304" pitchFamily="18" charset="0"/>
              <a:ea typeface="Century Gothic"/>
              <a:cs typeface="Times New Roman" panose="02020603050405020304" pitchFamily="18" charset="0"/>
              <a:sym typeface="Century Gothic"/>
            </a:endParaRPr>
          </a:p>
        </p:txBody>
      </p:sp>
      <p:sp>
        <p:nvSpPr>
          <p:cNvPr id="74" name="Google Shape;74;p4"/>
          <p:cNvSpPr txBox="1"/>
          <p:nvPr/>
        </p:nvSpPr>
        <p:spPr>
          <a:xfrm>
            <a:off x="0" y="1525242"/>
            <a:ext cx="6240779" cy="21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363636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Dataset provided for Analysis is of New York City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363636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200" b="0" i="0" u="none" strike="noStrike" cap="none">
              <a:solidFill>
                <a:srgbClr val="363636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363636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The City is divided into 5 Boroughs namely </a:t>
            </a:r>
            <a:r>
              <a:rPr lang="en-US" sz="1200" b="1" i="0" u="none" strike="noStrike" cap="none">
                <a:solidFill>
                  <a:srgbClr val="363636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Manhattan, Bronx, Queens, Brooklyn, and Staten Island.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rgbClr val="363636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200" b="1" i="0" u="none" strike="noStrike" cap="none">
              <a:solidFill>
                <a:srgbClr val="363636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363636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These Boroughs are further divided into distinctive neighborhoods.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363636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200" b="0" i="0" u="none" strike="noStrike" cap="none">
              <a:solidFill>
                <a:srgbClr val="363636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200" b="0" i="0" u="none" strike="noStrike" cap="none">
                <a:solidFill>
                  <a:srgbClr val="363636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Today New York is USA’s largest Short-term Rental market, with &gt;30K hosts. 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0E4EA1-296D-621F-AFB7-7474D0C8A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860" y="595422"/>
            <a:ext cx="2734782" cy="36646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29FB3-B9B1-677E-A406-604CAD1B9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88275"/>
            <a:ext cx="8520600" cy="572700"/>
          </a:xfrm>
        </p:spPr>
        <p:txBody>
          <a:bodyPr/>
          <a:lstStyle/>
          <a:p>
            <a:r>
              <a:rPr 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Discussion Topics :</a:t>
            </a:r>
            <a:br>
              <a:rPr lang="en-US" sz="3600" b="1">
                <a:solidFill>
                  <a:srgbClr val="FF0000"/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</a:br>
            <a:endParaRPr lang="en-US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25464-631B-3AEB-7E51-995F55F06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06549"/>
            <a:ext cx="8520600" cy="3848676"/>
          </a:xfrm>
        </p:spPr>
        <p:txBody>
          <a:bodyPr/>
          <a:lstStyle/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0D36"/>
              </a:buClr>
              <a:buSzPts val="1200"/>
              <a:buFont typeface="Wingdings" panose="05000000000000000000" pitchFamily="2" charset="2"/>
              <a:buChar char="Ø"/>
            </a:pPr>
            <a:r>
              <a:rPr lang="en-US" sz="1200">
                <a:solidFill>
                  <a:srgbClr val="080808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How many bookings were made in each borough.</a:t>
            </a:r>
            <a:endParaRPr lang="en-US" sz="1200">
              <a:latin typeface="Times New Roman" panose="02020603050405020304" pitchFamily="18" charset="0"/>
              <a:ea typeface="Verdana"/>
              <a:cs typeface="Times New Roman" panose="02020603050405020304" pitchFamily="18" charset="0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0D36"/>
              </a:buClr>
              <a:buSzPts val="1200"/>
              <a:buFont typeface="Wingdings" panose="05000000000000000000" pitchFamily="2" charset="2"/>
              <a:buChar char="Ø"/>
            </a:pPr>
            <a:endParaRPr lang="en-US" sz="1200">
              <a:solidFill>
                <a:srgbClr val="080808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0D36"/>
              </a:buClr>
              <a:buSzPts val="1200"/>
              <a:buFont typeface="Wingdings" panose="05000000000000000000" pitchFamily="2" charset="2"/>
              <a:buChar char="Ø"/>
            </a:pPr>
            <a:r>
              <a:rPr lang="en-US" sz="1200">
                <a:solidFill>
                  <a:srgbClr val="080808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Number of Hosts in each Borough of NYC.</a:t>
            </a:r>
            <a:endParaRPr lang="en-US" sz="1200">
              <a:latin typeface="Times New Roman" panose="02020603050405020304" pitchFamily="18" charset="0"/>
              <a:ea typeface="Verdana"/>
              <a:cs typeface="Times New Roman" panose="02020603050405020304" pitchFamily="18" charset="0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0D36"/>
              </a:buClr>
              <a:buSzPts val="1200"/>
              <a:buFont typeface="Wingdings" panose="05000000000000000000" pitchFamily="2" charset="2"/>
              <a:buChar char="Ø"/>
            </a:pPr>
            <a:endParaRPr lang="en-US" sz="1200">
              <a:solidFill>
                <a:srgbClr val="080808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0D36"/>
              </a:buClr>
              <a:buSzPts val="1200"/>
              <a:buFont typeface="Wingdings" panose="05000000000000000000" pitchFamily="2" charset="2"/>
              <a:buChar char="Ø"/>
            </a:pPr>
            <a:r>
              <a:rPr lang="en-US" sz="1200">
                <a:solidFill>
                  <a:srgbClr val="080808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Types of rooms each borough has to offer.</a:t>
            </a:r>
            <a:endParaRPr lang="en-US" sz="1200">
              <a:latin typeface="Times New Roman" panose="02020603050405020304" pitchFamily="18" charset="0"/>
              <a:ea typeface="Verdana"/>
              <a:cs typeface="Times New Roman" panose="02020603050405020304" pitchFamily="18" charset="0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0D36"/>
              </a:buClr>
              <a:buSzPts val="1200"/>
              <a:buFont typeface="Wingdings" panose="05000000000000000000" pitchFamily="2" charset="2"/>
              <a:buChar char="Ø"/>
            </a:pPr>
            <a:endParaRPr lang="en-US" sz="1200">
              <a:solidFill>
                <a:srgbClr val="080808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0D36"/>
              </a:buClr>
              <a:buSzPts val="1200"/>
              <a:buFont typeface="Wingdings" panose="05000000000000000000" pitchFamily="2" charset="2"/>
              <a:buChar char="Ø"/>
            </a:pPr>
            <a:r>
              <a:rPr lang="en-US" sz="1200">
                <a:solidFill>
                  <a:srgbClr val="080808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Neighborhood with most bookings, which Hosts has most bookings.</a:t>
            </a:r>
            <a:endParaRPr lang="en-US" sz="1200">
              <a:latin typeface="Times New Roman" panose="02020603050405020304" pitchFamily="18" charset="0"/>
              <a:ea typeface="Verdana"/>
              <a:cs typeface="Times New Roman" panose="02020603050405020304" pitchFamily="18" charset="0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0D36"/>
              </a:buClr>
              <a:buSzPts val="1200"/>
              <a:buFont typeface="Wingdings" panose="05000000000000000000" pitchFamily="2" charset="2"/>
              <a:buChar char="Ø"/>
            </a:pPr>
            <a:endParaRPr lang="en-US" sz="1200">
              <a:solidFill>
                <a:srgbClr val="080808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0D36"/>
              </a:buClr>
              <a:buSzPts val="1200"/>
              <a:buFont typeface="Wingdings" panose="05000000000000000000" pitchFamily="2" charset="2"/>
              <a:buChar char="Ø"/>
            </a:pPr>
            <a:r>
              <a:rPr lang="en-US" sz="1200">
                <a:solidFill>
                  <a:srgbClr val="080808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Based on room type, an average number of nights the customer must stay.</a:t>
            </a:r>
            <a:endParaRPr lang="en-US" sz="1200">
              <a:latin typeface="Times New Roman" panose="02020603050405020304" pitchFamily="18" charset="0"/>
              <a:ea typeface="Verdana"/>
              <a:cs typeface="Times New Roman" panose="02020603050405020304" pitchFamily="18" charset="0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0D36"/>
              </a:buClr>
              <a:buSzPts val="1200"/>
              <a:buFont typeface="Wingdings" panose="05000000000000000000" pitchFamily="2" charset="2"/>
              <a:buChar char="Ø"/>
            </a:pPr>
            <a:endParaRPr lang="en-US" sz="1200">
              <a:solidFill>
                <a:srgbClr val="080808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0D36"/>
              </a:buClr>
              <a:buSzPts val="1200"/>
              <a:buFont typeface="Wingdings" panose="05000000000000000000" pitchFamily="2" charset="2"/>
              <a:buChar char="Ø"/>
            </a:pPr>
            <a:r>
              <a:rPr lang="en-US" sz="1200">
                <a:solidFill>
                  <a:srgbClr val="080808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Availability of room in each borough. Top reviewed Borough, Room type.</a:t>
            </a:r>
            <a:endParaRPr lang="en-US" sz="1200">
              <a:latin typeface="Times New Roman" panose="02020603050405020304" pitchFamily="18" charset="0"/>
              <a:ea typeface="Verdana"/>
              <a:cs typeface="Times New Roman" panose="02020603050405020304" pitchFamily="18" charset="0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0D36"/>
              </a:buClr>
              <a:buSzPts val="1200"/>
              <a:buFont typeface="Wingdings" panose="05000000000000000000" pitchFamily="2" charset="2"/>
              <a:buChar char="Ø"/>
            </a:pPr>
            <a:endParaRPr lang="en-US" sz="1200">
              <a:solidFill>
                <a:srgbClr val="080808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0D36"/>
              </a:buClr>
              <a:buSzPts val="1200"/>
              <a:buFont typeface="Wingdings" panose="05000000000000000000" pitchFamily="2" charset="2"/>
              <a:buChar char="Ø"/>
            </a:pPr>
            <a:r>
              <a:rPr lang="en-US" sz="1200">
                <a:solidFill>
                  <a:srgbClr val="080808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Price variation in each borough, based on the room types.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0D36"/>
              </a:buClr>
              <a:buSzPts val="1200"/>
              <a:buFont typeface="Wingdings" panose="05000000000000000000" pitchFamily="2" charset="2"/>
              <a:buChar char="Ø"/>
            </a:pPr>
            <a:endParaRPr lang="en-US" sz="1200">
              <a:solidFill>
                <a:srgbClr val="080808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0D36"/>
              </a:buClr>
              <a:buSzPts val="1200"/>
              <a:buFont typeface="Wingdings" panose="05000000000000000000" pitchFamily="2" charset="2"/>
              <a:buChar char="Ø"/>
            </a:pPr>
            <a:r>
              <a:rPr lang="en-US" sz="1200" i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Number of reviews received by the Airbnbs on the basis of neighbourhood groups ,Price and room types.</a:t>
            </a:r>
            <a:endParaRPr lang="en-US" sz="1200">
              <a:latin typeface="Times New Roman" panose="02020603050405020304" pitchFamily="18" charset="0"/>
              <a:ea typeface="Verdana"/>
              <a:cs typeface="Times New Roman" panose="02020603050405020304" pitchFamily="18" charset="0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0D36"/>
              </a:buClr>
              <a:buSzPts val="1200"/>
              <a:buFont typeface="Wingdings" panose="05000000000000000000" pitchFamily="2" charset="2"/>
              <a:buChar char="Ø"/>
            </a:pPr>
            <a:endParaRPr lang="en-US" sz="1200">
              <a:solidFill>
                <a:srgbClr val="080808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0D36"/>
              </a:buClr>
              <a:buSzPts val="1200"/>
              <a:buFont typeface="Wingdings" panose="05000000000000000000" pitchFamily="2" charset="2"/>
              <a:buChar char="Ø"/>
            </a:pPr>
            <a:r>
              <a:rPr lang="en-US" sz="1200">
                <a:solidFill>
                  <a:srgbClr val="080808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Words Host use most to attract the customers for bookings.</a:t>
            </a:r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lvl="0" indent="-57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0D36"/>
              </a:buClr>
              <a:buSzPts val="1800"/>
              <a:buFont typeface="Arial"/>
              <a:buNone/>
            </a:pPr>
            <a:endParaRPr lang="en-US" sz="1400">
              <a:solidFill>
                <a:srgbClr val="080808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171450" lvl="0" indent="-57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0D36"/>
              </a:buClr>
              <a:buSzPts val="1800"/>
              <a:buFont typeface="Arial"/>
              <a:buNone/>
            </a:pPr>
            <a:endParaRPr lang="en-US" sz="1400">
              <a:solidFill>
                <a:srgbClr val="080808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171450" lvl="0" indent="-57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0D36"/>
              </a:buClr>
              <a:buSzPts val="1800"/>
              <a:buFont typeface="Arial"/>
              <a:buNone/>
            </a:pPr>
            <a:endParaRPr lang="en-US" sz="1400">
              <a:solidFill>
                <a:srgbClr val="080808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171450" lvl="0" indent="-57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0D36"/>
              </a:buClr>
              <a:buSzPts val="1800"/>
              <a:buFont typeface="Arial"/>
              <a:buNone/>
            </a:pPr>
            <a:endParaRPr lang="en-US" sz="1400">
              <a:solidFill>
                <a:srgbClr val="080808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171450" lvl="0" indent="-57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0D36"/>
              </a:buClr>
              <a:buSzPts val="1800"/>
              <a:buFont typeface="Arial"/>
              <a:buNone/>
            </a:pPr>
            <a:endParaRPr lang="en-US" sz="1400">
              <a:solidFill>
                <a:srgbClr val="080808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171450" lvl="0" indent="-57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0D36"/>
              </a:buClr>
              <a:buSzPts val="1800"/>
              <a:buFont typeface="Arial"/>
              <a:buNone/>
            </a:pPr>
            <a:endParaRPr lang="en-US" sz="1400">
              <a:solidFill>
                <a:srgbClr val="080808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171450" lvl="0" indent="-57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0D36"/>
              </a:buClr>
              <a:buSzPts val="1800"/>
              <a:buFont typeface="Arial"/>
              <a:buNone/>
            </a:pPr>
            <a:endParaRPr lang="en-US" sz="1400">
              <a:solidFill>
                <a:srgbClr val="080808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171450" lvl="0" indent="-57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0D36"/>
              </a:buClr>
              <a:buSzPts val="1800"/>
              <a:buFont typeface="Arial"/>
              <a:buNone/>
            </a:pPr>
            <a:endParaRPr lang="en-US" sz="1400">
              <a:solidFill>
                <a:srgbClr val="080808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171450" lvl="0" indent="-57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0D36"/>
              </a:buClr>
              <a:buSzPts val="1800"/>
              <a:buFont typeface="Arial"/>
              <a:buNone/>
            </a:pPr>
            <a:endParaRPr lang="en-US" sz="1400">
              <a:solidFill>
                <a:srgbClr val="080808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171450" lvl="0" indent="-57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0D36"/>
              </a:buClr>
              <a:buSzPts val="1800"/>
              <a:buFont typeface="Arial"/>
              <a:buNone/>
            </a:pPr>
            <a:endParaRPr lang="en-US" sz="1400">
              <a:solidFill>
                <a:srgbClr val="080808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0D36"/>
              </a:buClr>
              <a:buSzPts val="1800"/>
              <a:buNone/>
            </a:pPr>
            <a:endParaRPr lang="en-US" sz="1400">
              <a:solidFill>
                <a:srgbClr val="080808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0D36"/>
              </a:buClr>
              <a:buSzPts val="1800"/>
              <a:buNone/>
            </a:pPr>
            <a:endParaRPr lang="en-US" sz="1400">
              <a:solidFill>
                <a:srgbClr val="080808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171450" lvl="0" indent="-57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0D36"/>
              </a:buClr>
              <a:buSzPts val="1800"/>
              <a:buFont typeface="Arial"/>
              <a:buNone/>
            </a:pPr>
            <a:endParaRPr lang="en-US" sz="1400">
              <a:solidFill>
                <a:srgbClr val="080808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171450" indent="-171450">
              <a:buClr>
                <a:srgbClr val="350D36"/>
              </a:buClr>
              <a:buSzPts val="1200"/>
              <a:buFont typeface="Wingdings" panose="05000000000000000000" pitchFamily="2" charset="2"/>
              <a:buChar char="Ø"/>
            </a:pPr>
            <a:endParaRPr lang="en-US" sz="1200">
              <a:solidFill>
                <a:srgbClr val="080808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171450" indent="-171450">
              <a:buClr>
                <a:srgbClr val="350D36"/>
              </a:buClr>
              <a:buSzPts val="1200"/>
              <a:buFont typeface="Wingdings" panose="05000000000000000000" pitchFamily="2" charset="2"/>
              <a:buChar char="Ø"/>
            </a:pPr>
            <a:endParaRPr lang="en-US" sz="1200">
              <a:solidFill>
                <a:srgbClr val="080808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171450" lvl="0" indent="-57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0D36"/>
              </a:buClr>
              <a:buSzPts val="1800"/>
              <a:buFont typeface="Arial"/>
              <a:buNone/>
            </a:pPr>
            <a:endParaRPr lang="en-US" sz="1200">
              <a:solidFill>
                <a:srgbClr val="080808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171450" lvl="0" indent="-57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0D36"/>
              </a:buClr>
              <a:buSzPts val="1800"/>
              <a:buFont typeface="Arial"/>
              <a:buNone/>
            </a:pPr>
            <a:endParaRPr lang="en-US" sz="1200">
              <a:solidFill>
                <a:srgbClr val="080808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171450" lvl="0" indent="-57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0D36"/>
              </a:buClr>
              <a:buSzPts val="1800"/>
              <a:buFont typeface="Arial"/>
              <a:buNone/>
            </a:pPr>
            <a:endParaRPr lang="en-US" sz="1200">
              <a:solidFill>
                <a:srgbClr val="080808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171450" lvl="0" indent="-57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0D36"/>
              </a:buClr>
              <a:buSzPts val="1800"/>
              <a:buFont typeface="Arial"/>
              <a:buNone/>
            </a:pPr>
            <a:endParaRPr lang="en-US" sz="1200">
              <a:solidFill>
                <a:srgbClr val="080808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171450" lvl="0" indent="-57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0D36"/>
              </a:buClr>
              <a:buSzPts val="1800"/>
              <a:buFont typeface="Arial"/>
              <a:buNone/>
            </a:pPr>
            <a:endParaRPr lang="en-US" sz="1200">
              <a:solidFill>
                <a:srgbClr val="080808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171450" lvl="0" indent="-57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0D36"/>
              </a:buClr>
              <a:buSzPts val="1800"/>
              <a:buFont typeface="Arial"/>
              <a:buNone/>
            </a:pPr>
            <a:endParaRPr lang="en-US" sz="1200">
              <a:solidFill>
                <a:srgbClr val="080808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171450" lvl="0" indent="-57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0D36"/>
              </a:buClr>
              <a:buSzPts val="1800"/>
              <a:buFont typeface="Arial"/>
              <a:buNone/>
            </a:pPr>
            <a:endParaRPr lang="en-US" sz="1200">
              <a:solidFill>
                <a:srgbClr val="080808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171450" lvl="0" indent="-57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0D36"/>
              </a:buClr>
              <a:buSzPts val="1800"/>
              <a:buFont typeface="Arial"/>
              <a:buNone/>
            </a:pPr>
            <a:endParaRPr lang="en-US" sz="1200">
              <a:solidFill>
                <a:srgbClr val="080808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171450" lvl="0" indent="-57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0D36"/>
              </a:buClr>
              <a:buSzPts val="1800"/>
              <a:buFont typeface="Arial"/>
              <a:buNone/>
            </a:pPr>
            <a:endParaRPr lang="en-US" sz="1200">
              <a:solidFill>
                <a:srgbClr val="080808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0D36"/>
              </a:buClr>
              <a:buSzPts val="1800"/>
              <a:buNone/>
            </a:pPr>
            <a:endParaRPr lang="en-US" sz="1200">
              <a:solidFill>
                <a:srgbClr val="080808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0D36"/>
              </a:buClr>
              <a:buSzPts val="1800"/>
              <a:buNone/>
            </a:pPr>
            <a:endParaRPr lang="en-US" sz="1200">
              <a:solidFill>
                <a:srgbClr val="080808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171450" lvl="0" indent="-57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0D36"/>
              </a:buClr>
              <a:buSzPts val="1800"/>
              <a:buFont typeface="Arial"/>
              <a:buNone/>
            </a:pPr>
            <a:endParaRPr lang="en-US" sz="1200">
              <a:solidFill>
                <a:srgbClr val="080808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261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"/>
          <p:cNvSpPr txBox="1">
            <a:spLocks noGrp="1"/>
          </p:cNvSpPr>
          <p:nvPr>
            <p:ph type="title"/>
          </p:nvPr>
        </p:nvSpPr>
        <p:spPr>
          <a:xfrm>
            <a:off x="60960" y="617220"/>
            <a:ext cx="6766560" cy="35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Data Analysis Steps:</a:t>
            </a:r>
            <a:endParaRPr b="1">
              <a:solidFill>
                <a:srgbClr val="FF0000"/>
              </a:solidFill>
              <a:latin typeface="Times New Roman" panose="02020603050405020304" pitchFamily="18" charset="0"/>
              <a:ea typeface="Century Gothic"/>
              <a:cs typeface="Times New Roman" panose="02020603050405020304" pitchFamily="18" charset="0"/>
              <a:sym typeface="Century Gothic"/>
            </a:endParaRPr>
          </a:p>
        </p:txBody>
      </p:sp>
      <p:sp>
        <p:nvSpPr>
          <p:cNvPr id="87" name="Google Shape;87;p6"/>
          <p:cNvSpPr txBox="1"/>
          <p:nvPr/>
        </p:nvSpPr>
        <p:spPr>
          <a:xfrm>
            <a:off x="60960" y="1287780"/>
            <a:ext cx="8618220" cy="4090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i="0" u="sng" strike="noStrike" cap="none">
              <a:solidFill>
                <a:srgbClr val="080808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sng" strike="noStrike" cap="none">
                <a:solidFill>
                  <a:srgbClr val="080808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Import Libraries</a:t>
            </a:r>
            <a:r>
              <a:rPr lang="en-US" b="0" i="0" u="none" strike="noStrike" cap="none">
                <a:solidFill>
                  <a:srgbClr val="080808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: </a:t>
            </a:r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>
                <a:solidFill>
                  <a:srgbClr val="080808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In this part, we had imported the required libraries to perform Exploratory Data Analysis for the Airbnb dataset.</a:t>
            </a:r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i="0" u="none" strike="noStrike" cap="none">
              <a:solidFill>
                <a:srgbClr val="080808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sng" strike="noStrike" cap="none">
                <a:solidFill>
                  <a:srgbClr val="080808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Descriptive Statistics</a:t>
            </a:r>
            <a:r>
              <a:rPr lang="en-US" b="0" i="0" u="none" strike="noStrike" cap="none">
                <a:solidFill>
                  <a:srgbClr val="080808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:</a:t>
            </a:r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>
                <a:solidFill>
                  <a:srgbClr val="080808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In this part, we start by looking at descriptive statistic parameters for the dataset. We will use describe() for this</a:t>
            </a:r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endParaRPr b="0" i="0" u="none" strike="noStrike" cap="none">
              <a:solidFill>
                <a:srgbClr val="080808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sng" strike="noStrike" cap="none">
                <a:solidFill>
                  <a:srgbClr val="080808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Missing Value Imputation</a:t>
            </a:r>
            <a:r>
              <a:rPr lang="en-US" b="0" i="0" u="none" strike="noStrike" cap="none">
                <a:solidFill>
                  <a:srgbClr val="080808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: </a:t>
            </a:r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>
                <a:solidFill>
                  <a:srgbClr val="080808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We will now check for missing values</a:t>
            </a:r>
            <a:r>
              <a:rPr lang="en-US" b="1" i="0" u="none" strike="noStrike" cap="none">
                <a:solidFill>
                  <a:srgbClr val="080808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 </a:t>
            </a:r>
            <a:r>
              <a:rPr lang="en-US" b="0" i="0" u="none" strike="noStrike" cap="none">
                <a:solidFill>
                  <a:srgbClr val="080808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in our dataset. In case there are any missing entries, we will impute them with appropriate values</a:t>
            </a:r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endParaRPr b="0" i="0" u="none" strike="noStrike" cap="none">
              <a:solidFill>
                <a:srgbClr val="080808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sng" strike="noStrike" cap="none">
                <a:solidFill>
                  <a:srgbClr val="080808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Graphical Representation</a:t>
            </a:r>
            <a:r>
              <a:rPr lang="en-US" b="0" i="0" u="none" strike="noStrike" cap="none">
                <a:solidFill>
                  <a:srgbClr val="080808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: </a:t>
            </a:r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>
                <a:solidFill>
                  <a:srgbClr val="080808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We will do Univariate and Multivariate Analysis .So we use </a:t>
            </a:r>
            <a:r>
              <a:rPr lang="en-US" b="0" i="0" u="none" strike="noStrike" cap="none">
                <a:solidFill>
                  <a:srgbClr val="FF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Matplotlib</a:t>
            </a:r>
            <a:r>
              <a:rPr lang="en-US" b="0" i="0" u="none" strike="noStrike" cap="none">
                <a:solidFill>
                  <a:srgbClr val="080808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and </a:t>
            </a:r>
            <a:r>
              <a:rPr lang="en-US" b="0" i="0" u="none" strike="noStrike" cap="none">
                <a:solidFill>
                  <a:srgbClr val="FF0000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Seaborn</a:t>
            </a:r>
            <a:r>
              <a:rPr lang="en-US" b="0" i="0" u="none" strike="noStrike" cap="none">
                <a:solidFill>
                  <a:srgbClr val="080808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 libraries of Python for various graphical representations.</a:t>
            </a:r>
          </a:p>
          <a:p>
            <a: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"/>
          <p:cNvSpPr txBox="1">
            <a:spLocks noGrp="1"/>
          </p:cNvSpPr>
          <p:nvPr>
            <p:ph type="title"/>
          </p:nvPr>
        </p:nvSpPr>
        <p:spPr>
          <a:xfrm>
            <a:off x="0" y="1"/>
            <a:ext cx="8832300" cy="467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Attributes of each variable:</a:t>
            </a:r>
            <a:br>
              <a:rPr lang="en-US" sz="3600" b="1" i="1">
                <a:solidFill>
                  <a:srgbClr val="FF0000"/>
                </a:solidFill>
                <a:latin typeface="Times New Roman" panose="02020603050405020304" pitchFamily="18" charset="0"/>
                <a:ea typeface="Algerian"/>
                <a:cs typeface="Times New Roman" panose="02020603050405020304" pitchFamily="18" charset="0"/>
                <a:sym typeface="Algerian"/>
              </a:rPr>
            </a:br>
            <a:endParaRPr sz="36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Google Shape;93;p7"/>
          <p:cNvSpPr txBox="1">
            <a:spLocks noGrp="1"/>
          </p:cNvSpPr>
          <p:nvPr>
            <p:ph type="body" idx="1"/>
          </p:nvPr>
        </p:nvSpPr>
        <p:spPr>
          <a:xfrm>
            <a:off x="77972" y="581246"/>
            <a:ext cx="8754328" cy="4562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800"/>
              <a:buFont typeface="Arial"/>
              <a:buChar char="•"/>
            </a:pPr>
            <a:r>
              <a:rPr lang="en-US" sz="900" b="1">
                <a:solidFill>
                  <a:srgbClr val="080808"/>
                </a:solidFill>
                <a:latin typeface="Verdana"/>
                <a:ea typeface="Verdana"/>
                <a:cs typeface="Verdana"/>
                <a:sym typeface="Verdana"/>
              </a:rPr>
              <a:t>id</a:t>
            </a:r>
            <a:r>
              <a:rPr lang="en-US" sz="900">
                <a:solidFill>
                  <a:srgbClr val="080808"/>
                </a:solidFill>
                <a:latin typeface="Verdana"/>
                <a:ea typeface="Verdana"/>
                <a:cs typeface="Verdana"/>
                <a:sym typeface="Verdana"/>
              </a:rPr>
              <a:t>: Unique for each listing available in the dataset. Total 48895 unique id’s are available in data.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endParaRPr sz="900">
              <a:solidFill>
                <a:srgbClr val="080808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800"/>
              <a:buFont typeface="Arial"/>
              <a:buChar char="•"/>
            </a:pPr>
            <a:r>
              <a:rPr lang="en-US" sz="900" b="1">
                <a:solidFill>
                  <a:srgbClr val="080808"/>
                </a:solidFill>
                <a:latin typeface="Verdana"/>
                <a:ea typeface="Verdana"/>
                <a:cs typeface="Verdana"/>
                <a:sym typeface="Verdana"/>
              </a:rPr>
              <a:t>name</a:t>
            </a:r>
            <a:r>
              <a:rPr lang="en-US" sz="900">
                <a:solidFill>
                  <a:srgbClr val="080808"/>
                </a:solidFill>
                <a:latin typeface="Verdana"/>
                <a:ea typeface="Verdana"/>
                <a:cs typeface="Verdana"/>
                <a:sym typeface="Verdana"/>
              </a:rPr>
              <a:t>: Name of the listings available in the dataset. Total 47905 named hotels available in NYC.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endParaRPr sz="900" b="1">
              <a:solidFill>
                <a:srgbClr val="080808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800"/>
              <a:buFont typeface="Arial"/>
              <a:buChar char="•"/>
            </a:pPr>
            <a:r>
              <a:rPr lang="en-US" sz="900" b="1" err="1">
                <a:solidFill>
                  <a:srgbClr val="080808"/>
                </a:solidFill>
                <a:latin typeface="Verdana"/>
                <a:ea typeface="Verdana"/>
                <a:cs typeface="Verdana"/>
                <a:sym typeface="Verdana"/>
              </a:rPr>
              <a:t>host_id</a:t>
            </a:r>
            <a:r>
              <a:rPr lang="en-US" sz="900">
                <a:solidFill>
                  <a:srgbClr val="080808"/>
                </a:solidFill>
                <a:latin typeface="Verdana"/>
                <a:ea typeface="Verdana"/>
                <a:cs typeface="Verdana"/>
                <a:sym typeface="Verdana"/>
              </a:rPr>
              <a:t>: Unique for each host who has listed rooms for rent on Airbnb. Total 37457 hosts with their id’s.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endParaRPr sz="900">
              <a:solidFill>
                <a:srgbClr val="080808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800"/>
              <a:buFont typeface="Arial"/>
              <a:buChar char="•"/>
            </a:pPr>
            <a:r>
              <a:rPr lang="en-US" sz="900" b="1" err="1">
                <a:solidFill>
                  <a:srgbClr val="080808"/>
                </a:solidFill>
                <a:latin typeface="Verdana"/>
                <a:ea typeface="Verdana"/>
                <a:cs typeface="Verdana"/>
                <a:sym typeface="Verdana"/>
              </a:rPr>
              <a:t>host_name</a:t>
            </a:r>
            <a:r>
              <a:rPr lang="en-US" sz="900">
                <a:solidFill>
                  <a:srgbClr val="080808"/>
                </a:solidFill>
                <a:latin typeface="Verdana"/>
                <a:ea typeface="Verdana"/>
                <a:cs typeface="Verdana"/>
                <a:sym typeface="Verdana"/>
              </a:rPr>
              <a:t>: Name of Host. Total unique 11452 </a:t>
            </a:r>
            <a:r>
              <a:rPr lang="en-US" sz="900" err="1">
                <a:solidFill>
                  <a:srgbClr val="080808"/>
                </a:solidFill>
                <a:latin typeface="Verdana"/>
                <a:ea typeface="Verdana"/>
                <a:cs typeface="Verdana"/>
                <a:sym typeface="Verdana"/>
              </a:rPr>
              <a:t>host_names</a:t>
            </a:r>
            <a:r>
              <a:rPr lang="en-US" sz="900">
                <a:solidFill>
                  <a:srgbClr val="080808"/>
                </a:solidFill>
                <a:latin typeface="Verdana"/>
                <a:ea typeface="Verdana"/>
                <a:cs typeface="Verdana"/>
                <a:sym typeface="Verdana"/>
              </a:rPr>
              <a:t> in data set.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endParaRPr sz="900" b="1">
              <a:solidFill>
                <a:srgbClr val="080808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800"/>
              <a:buFont typeface="Arial"/>
              <a:buChar char="•"/>
            </a:pPr>
            <a:r>
              <a:rPr lang="en-US" sz="900" b="1">
                <a:solidFill>
                  <a:srgbClr val="080808"/>
                </a:solidFill>
                <a:latin typeface="Verdana"/>
                <a:ea typeface="Verdana"/>
                <a:cs typeface="Verdana"/>
                <a:sym typeface="Verdana"/>
              </a:rPr>
              <a:t>neighbourhood_group</a:t>
            </a:r>
            <a:r>
              <a:rPr lang="en-US" sz="900">
                <a:solidFill>
                  <a:srgbClr val="080808"/>
                </a:solidFill>
                <a:latin typeface="Verdana"/>
                <a:ea typeface="Verdana"/>
                <a:cs typeface="Verdana"/>
                <a:sym typeface="Verdana"/>
              </a:rPr>
              <a:t>: Names of each borough in NYC city. In data all available hotel locations </a:t>
            </a:r>
            <a:r>
              <a:rPr lang="en-US" sz="900" b="1" i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Manhattan, Brooklyn, </a:t>
            </a:r>
            <a:r>
              <a:rPr lang="en-US" sz="900" b="1" i="1" err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Queens,Bronx</a:t>
            </a:r>
            <a:r>
              <a:rPr lang="en-US" sz="900" b="1" i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, State Island.</a:t>
            </a:r>
            <a:endParaRPr sz="900">
              <a:solidFill>
                <a:srgbClr val="080808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endParaRPr sz="900">
              <a:solidFill>
                <a:srgbClr val="080808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800"/>
              <a:buFont typeface="Arial"/>
              <a:buChar char="•"/>
            </a:pPr>
            <a:r>
              <a:rPr lang="en-US" sz="900" b="1">
                <a:solidFill>
                  <a:srgbClr val="080808"/>
                </a:solidFill>
                <a:latin typeface="Verdana"/>
                <a:ea typeface="Verdana"/>
                <a:cs typeface="Verdana"/>
                <a:sym typeface="Verdana"/>
              </a:rPr>
              <a:t>neighborhood</a:t>
            </a:r>
            <a:r>
              <a:rPr lang="en-US" sz="900">
                <a:solidFill>
                  <a:srgbClr val="080808"/>
                </a:solidFill>
                <a:latin typeface="Verdana"/>
                <a:ea typeface="Verdana"/>
                <a:cs typeface="Verdana"/>
                <a:sym typeface="Verdana"/>
              </a:rPr>
              <a:t>: Locale area in each borough of NYC. Total 221 neighborhoods.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endParaRPr sz="900" b="1">
              <a:solidFill>
                <a:srgbClr val="080808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800"/>
              <a:buFont typeface="Arial"/>
              <a:buChar char="•"/>
            </a:pPr>
            <a:r>
              <a:rPr lang="en-US" sz="900" b="1">
                <a:solidFill>
                  <a:srgbClr val="080808"/>
                </a:solidFill>
                <a:latin typeface="Verdana"/>
                <a:ea typeface="Verdana"/>
                <a:cs typeface="Verdana"/>
                <a:sym typeface="Verdana"/>
              </a:rPr>
              <a:t>latitude, longitude</a:t>
            </a:r>
            <a:r>
              <a:rPr lang="en-US" sz="900">
                <a:solidFill>
                  <a:srgbClr val="080808"/>
                </a:solidFill>
                <a:latin typeface="Verdana"/>
                <a:ea typeface="Verdana"/>
                <a:cs typeface="Verdana"/>
                <a:sym typeface="Verdana"/>
              </a:rPr>
              <a:t>: Co-ordinated for each listing in the dataset. These are in between 40.72 and -73.95.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endParaRPr sz="900">
              <a:solidFill>
                <a:srgbClr val="080808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800"/>
              <a:buFont typeface="Arial"/>
              <a:buChar char="•"/>
            </a:pPr>
            <a:r>
              <a:rPr lang="en-US" sz="900" b="1" err="1">
                <a:solidFill>
                  <a:srgbClr val="080808"/>
                </a:solidFill>
                <a:latin typeface="Verdana"/>
                <a:ea typeface="Verdana"/>
                <a:cs typeface="Verdana"/>
                <a:sym typeface="Verdana"/>
              </a:rPr>
              <a:t>room_type</a:t>
            </a:r>
            <a:r>
              <a:rPr lang="en-US" sz="900">
                <a:solidFill>
                  <a:srgbClr val="080808"/>
                </a:solidFill>
                <a:latin typeface="Verdana"/>
                <a:ea typeface="Verdana"/>
                <a:cs typeface="Verdana"/>
                <a:sym typeface="Verdana"/>
              </a:rPr>
              <a:t>: Each type of room available for listing. In all areas </a:t>
            </a:r>
            <a:r>
              <a:rPr lang="en-US" sz="900" b="0" i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 </a:t>
            </a:r>
            <a:r>
              <a:rPr lang="en-US" sz="900" b="1" i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Private rooms, Entire home/apt, Shared room </a:t>
            </a:r>
            <a:r>
              <a:rPr lang="en-US" sz="900" i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types are available</a:t>
            </a:r>
            <a:r>
              <a:rPr lang="en-US" sz="900" b="1" i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900">
              <a:solidFill>
                <a:srgbClr val="080808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endParaRPr sz="900">
              <a:solidFill>
                <a:srgbClr val="080808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800"/>
              <a:buFont typeface="Arial"/>
              <a:buChar char="•"/>
            </a:pPr>
            <a:r>
              <a:rPr lang="en-US" sz="900" b="1">
                <a:solidFill>
                  <a:srgbClr val="080808"/>
                </a:solidFill>
                <a:latin typeface="Verdana"/>
                <a:ea typeface="Verdana"/>
                <a:cs typeface="Verdana"/>
                <a:sym typeface="Verdana"/>
              </a:rPr>
              <a:t>price</a:t>
            </a:r>
            <a:r>
              <a:rPr lang="en-US" sz="900">
                <a:solidFill>
                  <a:srgbClr val="080808"/>
                </a:solidFill>
                <a:latin typeface="Verdana"/>
                <a:ea typeface="Verdana"/>
                <a:cs typeface="Verdana"/>
                <a:sym typeface="Verdana"/>
              </a:rPr>
              <a:t>: Price of each listing in the dataset. Price between 0 to 10000.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endParaRPr sz="900" b="1">
              <a:solidFill>
                <a:srgbClr val="080808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800"/>
              <a:buFont typeface="Arial"/>
              <a:buChar char="•"/>
            </a:pPr>
            <a:r>
              <a:rPr lang="en-US" sz="900" b="1" err="1">
                <a:solidFill>
                  <a:srgbClr val="080808"/>
                </a:solidFill>
                <a:latin typeface="Verdana"/>
                <a:ea typeface="Verdana"/>
                <a:cs typeface="Verdana"/>
                <a:sym typeface="Verdana"/>
              </a:rPr>
              <a:t>minimum_night</a:t>
            </a:r>
            <a:r>
              <a:rPr lang="en-US" sz="900">
                <a:solidFill>
                  <a:srgbClr val="080808"/>
                </a:solidFill>
                <a:latin typeface="Verdana"/>
                <a:ea typeface="Verdana"/>
                <a:cs typeface="Verdana"/>
                <a:sym typeface="Verdana"/>
              </a:rPr>
              <a:t>: Mandatory number of nights room needs to be booked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endParaRPr sz="900" b="1">
              <a:solidFill>
                <a:srgbClr val="080808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800"/>
              <a:buFont typeface="Arial"/>
              <a:buChar char="•"/>
            </a:pPr>
            <a:r>
              <a:rPr lang="en-US" sz="900" b="1" err="1">
                <a:solidFill>
                  <a:srgbClr val="080808"/>
                </a:solidFill>
                <a:latin typeface="Verdana"/>
                <a:ea typeface="Verdana"/>
                <a:cs typeface="Verdana"/>
                <a:sym typeface="Verdana"/>
              </a:rPr>
              <a:t>number_of_review</a:t>
            </a:r>
            <a:r>
              <a:rPr lang="en-US" sz="900">
                <a:solidFill>
                  <a:srgbClr val="080808"/>
                </a:solidFill>
                <a:latin typeface="Verdana"/>
                <a:ea typeface="Verdana"/>
                <a:cs typeface="Verdana"/>
                <a:sym typeface="Verdana"/>
              </a:rPr>
              <a:t>: Number of reviews for each listed property. In 0 reviews and max 629 reviews.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endParaRPr sz="900" b="1">
              <a:solidFill>
                <a:srgbClr val="080808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800"/>
              <a:buFont typeface="Arial"/>
              <a:buChar char="•"/>
            </a:pPr>
            <a:r>
              <a:rPr lang="en-US" sz="900" b="1" err="1">
                <a:solidFill>
                  <a:srgbClr val="080808"/>
                </a:solidFill>
                <a:latin typeface="Verdana"/>
                <a:ea typeface="Verdana"/>
                <a:cs typeface="Verdana"/>
                <a:sym typeface="Verdana"/>
              </a:rPr>
              <a:t>last_review</a:t>
            </a:r>
            <a:r>
              <a:rPr lang="en-US" sz="900">
                <a:solidFill>
                  <a:srgbClr val="080808"/>
                </a:solidFill>
                <a:latin typeface="Verdana"/>
                <a:ea typeface="Verdana"/>
                <a:cs typeface="Verdana"/>
                <a:sym typeface="Verdana"/>
              </a:rPr>
              <a:t>: Last date the listing was reviewed.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endParaRPr sz="900">
              <a:solidFill>
                <a:srgbClr val="080808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800"/>
              <a:buFont typeface="Arial"/>
              <a:buChar char="•"/>
            </a:pPr>
            <a:r>
              <a:rPr lang="en-US" sz="900" b="1" err="1">
                <a:solidFill>
                  <a:srgbClr val="080808"/>
                </a:solidFill>
                <a:latin typeface="Verdana"/>
                <a:ea typeface="Verdana"/>
                <a:cs typeface="Verdana"/>
                <a:sym typeface="Verdana"/>
              </a:rPr>
              <a:t>review_per_month</a:t>
            </a:r>
            <a:r>
              <a:rPr lang="en-US" sz="900">
                <a:solidFill>
                  <a:srgbClr val="080808"/>
                </a:solidFill>
                <a:latin typeface="Verdana"/>
                <a:ea typeface="Verdana"/>
                <a:cs typeface="Verdana"/>
                <a:sym typeface="Verdana"/>
              </a:rPr>
              <a:t>: Number of reviews received per month.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endParaRPr sz="900" b="1">
              <a:solidFill>
                <a:srgbClr val="080808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800"/>
              <a:buFont typeface="Arial"/>
              <a:buChar char="•"/>
            </a:pPr>
            <a:r>
              <a:rPr lang="en-US" sz="900" b="1" err="1">
                <a:solidFill>
                  <a:srgbClr val="080808"/>
                </a:solidFill>
                <a:latin typeface="Verdana"/>
                <a:ea typeface="Verdana"/>
                <a:cs typeface="Verdana"/>
                <a:sym typeface="Verdana"/>
              </a:rPr>
              <a:t>Calculated_host_listing_counts</a:t>
            </a:r>
            <a:r>
              <a:rPr lang="en-US" sz="900">
                <a:solidFill>
                  <a:srgbClr val="080808"/>
                </a:solidFill>
                <a:latin typeface="Verdana"/>
                <a:ea typeface="Verdana"/>
                <a:cs typeface="Verdana"/>
                <a:sym typeface="Verdana"/>
              </a:rPr>
              <a:t>: Number of Listings each host owns.</a:t>
            </a:r>
            <a:endParaRPr sz="900" b="1">
              <a:solidFill>
                <a:srgbClr val="080808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endParaRPr sz="900" b="1">
              <a:solidFill>
                <a:srgbClr val="080808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800"/>
              <a:buFont typeface="Arial"/>
              <a:buChar char="•"/>
            </a:pPr>
            <a:r>
              <a:rPr lang="en-US" sz="900" b="1">
                <a:solidFill>
                  <a:srgbClr val="080808"/>
                </a:solidFill>
                <a:latin typeface="Verdana"/>
                <a:ea typeface="Verdana"/>
                <a:cs typeface="Verdana"/>
                <a:sym typeface="Verdana"/>
              </a:rPr>
              <a:t>Availablity_365</a:t>
            </a:r>
            <a:r>
              <a:rPr lang="en-US" sz="900">
                <a:solidFill>
                  <a:srgbClr val="080808"/>
                </a:solidFill>
                <a:latin typeface="Verdana"/>
                <a:ea typeface="Verdana"/>
                <a:cs typeface="Verdana"/>
                <a:sym typeface="Verdana"/>
              </a:rPr>
              <a:t>: Number of days in the year the listing is available for booking. Availability zero to 365 days.</a:t>
            </a:r>
            <a:endParaRPr sz="900" b="1">
              <a:solidFill>
                <a:srgbClr val="080808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endParaRPr sz="1050" b="1">
              <a:solidFill>
                <a:srgbClr val="080808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endParaRPr sz="1200" b="1">
              <a:solidFill>
                <a:srgbClr val="080808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endParaRPr sz="1200" b="1">
              <a:solidFill>
                <a:srgbClr val="080808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endParaRPr sz="1200" b="1">
              <a:solidFill>
                <a:srgbClr val="080808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endParaRPr sz="1200" b="1">
              <a:solidFill>
                <a:srgbClr val="080808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endParaRPr sz="1200">
              <a:solidFill>
                <a:srgbClr val="080808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endParaRPr sz="1200">
              <a:solidFill>
                <a:srgbClr val="080808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endParaRPr sz="1200" b="1">
              <a:solidFill>
                <a:srgbClr val="080808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endParaRPr sz="1200" b="1">
              <a:solidFill>
                <a:srgbClr val="080808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endParaRPr sz="1200">
              <a:solidFill>
                <a:srgbClr val="080808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endParaRPr sz="1200">
              <a:solidFill>
                <a:srgbClr val="080808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endParaRPr sz="1200">
              <a:solidFill>
                <a:srgbClr val="08080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"/>
          <p:cNvSpPr txBox="1">
            <a:spLocks noGrp="1"/>
          </p:cNvSpPr>
          <p:nvPr>
            <p:ph type="title"/>
          </p:nvPr>
        </p:nvSpPr>
        <p:spPr>
          <a:xfrm>
            <a:off x="0" y="411126"/>
            <a:ext cx="8832300" cy="453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>
                <a:solidFill>
                  <a:srgbClr val="FF0000"/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Sorting variable types:</a:t>
            </a:r>
            <a:endParaRPr sz="32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Google Shape;99;p8"/>
          <p:cNvSpPr txBox="1">
            <a:spLocks noGrp="1"/>
          </p:cNvSpPr>
          <p:nvPr>
            <p:ph type="body" idx="1"/>
          </p:nvPr>
        </p:nvSpPr>
        <p:spPr>
          <a:xfrm>
            <a:off x="0" y="864781"/>
            <a:ext cx="8832300" cy="2410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200" b="1" u="sng">
              <a:solidFill>
                <a:srgbClr val="080808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 b="1" u="sng">
                <a:solidFill>
                  <a:srgbClr val="080808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Categorical Variables</a:t>
            </a:r>
            <a:r>
              <a:rPr lang="en-US" sz="1600">
                <a:solidFill>
                  <a:srgbClr val="080808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: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solidFill>
                  <a:srgbClr val="080808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name, host_name, neighbourhood_group, neighbour, room_type.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>
              <a:solidFill>
                <a:srgbClr val="080808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>
              <a:solidFill>
                <a:srgbClr val="080808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 b="1" i="0" u="sng">
                <a:solidFill>
                  <a:srgbClr val="21212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Numeric Variables :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solidFill>
                  <a:srgbClr val="212121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id, latitude, longitude, price, minimum_nights, number_of_reviews, last_review,review_per_month, calculated_host_listing_counts, availability_365.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200" i="0">
              <a:solidFill>
                <a:srgbClr val="212121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200">
              <a:solidFill>
                <a:srgbClr val="212121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200" i="0">
              <a:solidFill>
                <a:srgbClr val="212121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200">
              <a:solidFill>
                <a:srgbClr val="212121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200" i="0">
              <a:solidFill>
                <a:srgbClr val="212121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200" u="sng">
              <a:solidFill>
                <a:srgbClr val="080808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200">
              <a:solidFill>
                <a:srgbClr val="080808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200">
              <a:solidFill>
                <a:srgbClr val="080808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</p:txBody>
      </p:sp>
      <p:sp>
        <p:nvSpPr>
          <p:cNvPr id="100" name="Google Shape;100;p8"/>
          <p:cNvSpPr txBox="1"/>
          <p:nvPr/>
        </p:nvSpPr>
        <p:spPr>
          <a:xfrm>
            <a:off x="0" y="2984205"/>
            <a:ext cx="9037674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0000"/>
              </a:solidFill>
              <a:latin typeface="Times New Roman" panose="02020603050405020304" pitchFamily="18" charset="0"/>
              <a:ea typeface="Century Gothic"/>
              <a:cs typeface="Times New Roman" panose="02020603050405020304" pitchFamily="18" charset="0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FF0000"/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Insights on variables:</a:t>
            </a:r>
            <a:endParaRPr sz="18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80808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80808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Each host_id could have multiple listings in the neighborhood, but each listing can have one and only one  host_id.</a:t>
            </a:r>
            <a:endParaRPr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80808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80808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  <a:p>
            <a:pPr marL="1714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80808"/>
              </a:solidFill>
              <a:latin typeface="Times New Roman" panose="02020603050405020304" pitchFamily="18" charset="0"/>
              <a:ea typeface="Verdana"/>
              <a:cs typeface="Times New Roman" panose="02020603050405020304" pitchFamily="18" charset="0"/>
              <a:sym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CC0000"/>
      </a:dk1>
      <a:lt1>
        <a:srgbClr val="134F5C"/>
      </a:lt1>
      <a:dk2>
        <a:srgbClr val="F5FDFF"/>
      </a:dk2>
      <a:lt2>
        <a:srgbClr val="FFF1F1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1680</Words>
  <Application>Microsoft Office PowerPoint</Application>
  <PresentationFormat>On-screen Show (16:9)</PresentationFormat>
  <Paragraphs>265</Paragraphs>
  <Slides>27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Montserrat</vt:lpstr>
      <vt:lpstr>Roboto</vt:lpstr>
      <vt:lpstr>Algerian</vt:lpstr>
      <vt:lpstr>Times New Roman</vt:lpstr>
      <vt:lpstr>Verdana</vt:lpstr>
      <vt:lpstr>Noto Sans Symbols</vt:lpstr>
      <vt:lpstr>Century Gothic</vt:lpstr>
      <vt:lpstr>Arial</vt:lpstr>
      <vt:lpstr>Wingdings</vt:lpstr>
      <vt:lpstr>Simple Light</vt:lpstr>
      <vt:lpstr>           Capstone Project    Airbnb analysis       Prajwal M V  </vt:lpstr>
      <vt:lpstr>   </vt:lpstr>
      <vt:lpstr>PowerPoint Presentation</vt:lpstr>
      <vt:lpstr>     How did it start? </vt:lpstr>
      <vt:lpstr>City of interest: New York City</vt:lpstr>
      <vt:lpstr>Discussion Topics : </vt:lpstr>
      <vt:lpstr>Data Analysis Steps:</vt:lpstr>
      <vt:lpstr>Attributes of each variable: </vt:lpstr>
      <vt:lpstr>Sorting variable types:</vt:lpstr>
      <vt:lpstr>Correlation between Variables</vt:lpstr>
      <vt:lpstr>Top 10 host IDs that owns the maximum number of Airbnbs in the New York City </vt:lpstr>
      <vt:lpstr>Bookings made in each borough. </vt:lpstr>
      <vt:lpstr>Distribution of Airbnbs on the basis of room types </vt:lpstr>
      <vt:lpstr>Top 20 neighbourhoods having maximum number of Airbnb  </vt:lpstr>
      <vt:lpstr>Price distribution of the Airbnbs across the New York City  below $200 </vt:lpstr>
      <vt:lpstr>Types of rooms each borough has to offer </vt:lpstr>
      <vt:lpstr>Price distribution of Airbnbs on the basis of  neighbourhood groups </vt:lpstr>
      <vt:lpstr>Airbnb prices on the basis of neighbourhood group and room type </vt:lpstr>
      <vt:lpstr>Availability distribution across New York City </vt:lpstr>
      <vt:lpstr>Relation Between Number Of Minimum Nights Spent At Each Neighbourhood Group</vt:lpstr>
      <vt:lpstr>Number of reviews received by the Airbnbs on the basis of neighbourhood groups and room types </vt:lpstr>
      <vt:lpstr>Top 20 neighbourhoods who received the maximum number of reviews </vt:lpstr>
      <vt:lpstr>Top 10 reviewed host IDs </vt:lpstr>
      <vt:lpstr>Pricing, Room reviews for room types</vt:lpstr>
      <vt:lpstr>Observations from Airbnb analysis</vt:lpstr>
      <vt:lpstr>Listing names in each Neighborhood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   Airbnb analysis       Prajwal M V</dc:title>
  <dc:creator>Prajwal Bharadwaj</dc:creator>
  <cp:lastModifiedBy>Prajwal Bharadwaj</cp:lastModifiedBy>
  <cp:revision>5</cp:revision>
  <dcterms:modified xsi:type="dcterms:W3CDTF">2022-06-02T02:34:47Z</dcterms:modified>
</cp:coreProperties>
</file>